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9"/>
  </p:notesMasterIdLst>
  <p:handoutMasterIdLst>
    <p:handoutMasterId r:id="rId60"/>
  </p:handoutMasterIdLst>
  <p:sldIdLst>
    <p:sldId id="297" r:id="rId2"/>
    <p:sldId id="1229" r:id="rId3"/>
    <p:sldId id="1248" r:id="rId4"/>
    <p:sldId id="1230" r:id="rId5"/>
    <p:sldId id="1231" r:id="rId6"/>
    <p:sldId id="1232" r:id="rId7"/>
    <p:sldId id="1234" r:id="rId8"/>
    <p:sldId id="1235" r:id="rId9"/>
    <p:sldId id="1200" r:id="rId10"/>
    <p:sldId id="1201" r:id="rId11"/>
    <p:sldId id="1202" r:id="rId12"/>
    <p:sldId id="1203" r:id="rId13"/>
    <p:sldId id="1256" r:id="rId14"/>
    <p:sldId id="1257" r:id="rId15"/>
    <p:sldId id="1204" r:id="rId16"/>
    <p:sldId id="1249" r:id="rId17"/>
    <p:sldId id="1206" r:id="rId18"/>
    <p:sldId id="1207" r:id="rId19"/>
    <p:sldId id="1209" r:id="rId20"/>
    <p:sldId id="1210" r:id="rId21"/>
    <p:sldId id="1208" r:id="rId22"/>
    <p:sldId id="1250" r:id="rId23"/>
    <p:sldId id="1214" r:id="rId24"/>
    <p:sldId id="1215" r:id="rId25"/>
    <p:sldId id="1216" r:id="rId26"/>
    <p:sldId id="1251" r:id="rId27"/>
    <p:sldId id="1217" r:id="rId28"/>
    <p:sldId id="1218" r:id="rId29"/>
    <p:sldId id="1219" r:id="rId30"/>
    <p:sldId id="1211" r:id="rId31"/>
    <p:sldId id="1222" r:id="rId32"/>
    <p:sldId id="1223" r:id="rId33"/>
    <p:sldId id="1224" r:id="rId34"/>
    <p:sldId id="1262" r:id="rId35"/>
    <p:sldId id="1227" r:id="rId36"/>
    <p:sldId id="1228" r:id="rId37"/>
    <p:sldId id="1252" r:id="rId38"/>
    <p:sldId id="1233" r:id="rId39"/>
    <p:sldId id="1236" r:id="rId40"/>
    <p:sldId id="1259" r:id="rId41"/>
    <p:sldId id="1237" r:id="rId42"/>
    <p:sldId id="1238" r:id="rId43"/>
    <p:sldId id="1239" r:id="rId44"/>
    <p:sldId id="1240" r:id="rId45"/>
    <p:sldId id="1241" r:id="rId46"/>
    <p:sldId id="1242" r:id="rId47"/>
    <p:sldId id="1213" r:id="rId48"/>
    <p:sldId id="1243" r:id="rId49"/>
    <p:sldId id="1244" r:id="rId50"/>
    <p:sldId id="1245" r:id="rId51"/>
    <p:sldId id="1263" r:id="rId52"/>
    <p:sldId id="1253" r:id="rId53"/>
    <p:sldId id="1254" r:id="rId54"/>
    <p:sldId id="1255" r:id="rId55"/>
    <p:sldId id="1258" r:id="rId56"/>
    <p:sldId id="1247" r:id="rId57"/>
    <p:sldId id="1260" r:id="rId58"/>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1"/>
    <p:restoredTop sz="88454"/>
  </p:normalViewPr>
  <p:slideViewPr>
    <p:cSldViewPr>
      <p:cViewPr varScale="1">
        <p:scale>
          <a:sx n="149" d="100"/>
          <a:sy n="149" d="100"/>
        </p:scale>
        <p:origin x="576"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29/12/2025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29/12/2025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arial" panose="020B0604020202020204" pitchFamily="34" charset="0"/>
              </a:rPr>
              <a:t>Reference note: A, T, C, and G are the four nucleotides found in DNA (often shown as ATCG): Adenine, thymine, cytosine and guanine.</a:t>
            </a:r>
          </a:p>
          <a:p>
            <a:endParaRPr lang="en-GB" b="0" i="0" u="none" strike="noStrike" dirty="0">
              <a:solidFill>
                <a:srgbClr val="202124"/>
              </a:solidFill>
              <a:effectLst/>
              <a:latin typeface="arial" panose="020B0604020202020204" pitchFamily="34" charset="0"/>
            </a:endParaRPr>
          </a:p>
          <a:p>
            <a:r>
              <a:rPr lang="en-GB" b="0" i="0" u="none" strike="noStrike" dirty="0">
                <a:solidFill>
                  <a:srgbClr val="0A0A0A"/>
                </a:solidFill>
                <a:effectLst/>
                <a:latin typeface="Open Sans" panose="020F0502020204030204" pitchFamily="34" charset="0"/>
              </a:rPr>
              <a:t>In the genetic code, each three nucleotides in a row count as a triplet and code for a single amino acid. So, each sequence of three codes for an amino acid. </a:t>
            </a:r>
            <a:endParaRPr lang="en-GB" b="0" i="0" u="none" strike="noStrike"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5</a:t>
            </a:fld>
            <a:endParaRPr lang="en-GB" altLang="en-US" dirty="0"/>
          </a:p>
        </p:txBody>
      </p:sp>
    </p:spTree>
    <p:extLst>
      <p:ext uri="{BB962C8B-B14F-4D97-AF65-F5344CB8AC3E}">
        <p14:creationId xmlns:p14="http://schemas.microsoft.com/office/powerpoint/2010/main" val="2181443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a two-tailed p-value of </a:t>
            </a:r>
            <a:r>
              <a:rPr lang="en-GB" b="0" i="0" u="none" strike="noStrike" dirty="0">
                <a:solidFill>
                  <a:srgbClr val="000000"/>
                </a:solidFill>
                <a:effectLst/>
              </a:rPr>
              <a:t>0.0050</a:t>
            </a:r>
            <a:r>
              <a:rPr lang="en-GB" b="0" i="0" u="none" strike="noStrike" dirty="0">
                <a:solidFill>
                  <a:srgbClr val="000000"/>
                </a:solidFill>
                <a:effectLst/>
                <a:latin typeface="-webkit-standard"/>
              </a:rPr>
              <a:t> corresponds to approximately </a:t>
            </a:r>
            <a:r>
              <a:rPr lang="en-GB" b="0" i="0" u="none" strike="noStrike" dirty="0">
                <a:solidFill>
                  <a:srgbClr val="000000"/>
                </a:solidFill>
                <a:effectLst/>
              </a:rPr>
              <a:t>±2.807</a:t>
            </a:r>
            <a:r>
              <a:rPr lang="el-GR" b="0" i="0" u="none" strike="noStrike" dirty="0">
                <a:solidFill>
                  <a:srgbClr val="000000"/>
                </a:solidFill>
                <a:effectLst/>
              </a:rPr>
              <a:t>σ</a:t>
            </a:r>
            <a:r>
              <a:rPr lang="el-GR" b="0" i="0" u="none" strike="noStrike" dirty="0">
                <a:solidFill>
                  <a:srgbClr val="000000"/>
                </a:solidFill>
                <a:effectLst/>
                <a:latin typeface="-webkit-standard"/>
              </a:rPr>
              <a:t>.</a:t>
            </a:r>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36</a:t>
            </a:fld>
            <a:endParaRPr lang="en-GB" altLang="en-US" dirty="0"/>
          </a:p>
        </p:txBody>
      </p:sp>
    </p:spTree>
    <p:extLst>
      <p:ext uri="{BB962C8B-B14F-4D97-AF65-F5344CB8AC3E}">
        <p14:creationId xmlns:p14="http://schemas.microsoft.com/office/powerpoint/2010/main" val="247911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algn="l"/>
            <a:r>
              <a:rPr lang="en-GB" b="0" i="0" u="none" strike="noStrike" dirty="0">
                <a:solidFill>
                  <a:srgbClr val="202122"/>
                </a:solidFill>
                <a:effectLst/>
                <a:latin typeface="Arial" panose="020B0604020202020204" pitchFamily="34" charset="0"/>
              </a:rPr>
              <a:t>The entropy of the unknown result of the next toss of the coin is maximized if the coin is fair (that is, if heads and tails both have equal probability 1/2). This is the situation of maximum uncertainty as it is most difficult to predict the outcome of the next toss; the result of each toss of the coin delivers one full bit of information. This is because</a:t>
            </a:r>
          </a:p>
          <a:p>
            <a:pPr algn="l"/>
            <a:r>
              <a:rPr lang="en-GB" b="0" i="0" u="none" strike="noStrike" dirty="0">
                <a:solidFill>
                  <a:srgbClr val="202122"/>
                </a:solidFill>
                <a:effectLst/>
                <a:latin typeface="Arial" panose="020B0604020202020204" pitchFamily="34" charset="0"/>
              </a:rPr>
              <a:t>H(X)=−∑</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=1np(xi)</a:t>
            </a:r>
            <a:r>
              <a:rPr lang="en-GB" b="0" i="0" u="none" strike="noStrike" dirty="0" err="1">
                <a:solidFill>
                  <a:srgbClr val="202122"/>
                </a:solidFill>
                <a:effectLst/>
                <a:latin typeface="Arial" panose="020B0604020202020204" pitchFamily="34" charset="0"/>
              </a:rPr>
              <a:t>logb⁡p</a:t>
            </a:r>
            <a:r>
              <a:rPr lang="en-GB" b="0" i="0" u="none" strike="noStrike" dirty="0">
                <a:solidFill>
                  <a:srgbClr val="202122"/>
                </a:solidFill>
                <a:effectLst/>
                <a:latin typeface="Arial" panose="020B0604020202020204" pitchFamily="34" charset="0"/>
              </a:rPr>
              <a:t>(xi)=−∑</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=1212log2⁡12=−∑</a:t>
            </a:r>
            <a:r>
              <a:rPr lang="en-GB" b="0" i="0" u="none" strike="noStrike" dirty="0" err="1">
                <a:solidFill>
                  <a:srgbClr val="202122"/>
                </a:solidFill>
                <a:effectLst/>
                <a:latin typeface="Arial" panose="020B0604020202020204" pitchFamily="34" charset="0"/>
              </a:rPr>
              <a:t>i</a:t>
            </a:r>
            <a:r>
              <a:rPr lang="en-GB" b="0" i="0" u="none" strike="noStrike" dirty="0">
                <a:solidFill>
                  <a:srgbClr val="202122"/>
                </a:solidFill>
                <a:effectLst/>
                <a:latin typeface="Arial" panose="020B0604020202020204" pitchFamily="34" charset="0"/>
              </a:rPr>
              <a:t>=1212⋅(−1)=1</a:t>
            </a:r>
          </a:p>
          <a:p>
            <a:r>
              <a:rPr lang="en-GB" dirty="0"/>
              <a:t>(source Wikipedia)</a:t>
            </a:r>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42</a:t>
            </a:fld>
            <a:endParaRPr lang="en-GB" altLang="en-US" dirty="0"/>
          </a:p>
        </p:txBody>
      </p:sp>
    </p:spTree>
    <p:extLst>
      <p:ext uri="{BB962C8B-B14F-4D97-AF65-F5344CB8AC3E}">
        <p14:creationId xmlns:p14="http://schemas.microsoft.com/office/powerpoint/2010/main" val="176517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43</a:t>
            </a:fld>
            <a:endParaRPr lang="en-GB" altLang="en-US" dirty="0"/>
          </a:p>
        </p:txBody>
      </p:sp>
    </p:spTree>
    <p:extLst>
      <p:ext uri="{BB962C8B-B14F-4D97-AF65-F5344CB8AC3E}">
        <p14:creationId xmlns:p14="http://schemas.microsoft.com/office/powerpoint/2010/main" val="401389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29/12/2025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defRPr>
            </a:lvl1pPr>
            <a:lvl2pPr>
              <a:spcAft>
                <a:spcPts val="720"/>
              </a:spcAft>
              <a:defRPr>
                <a:latin typeface="Gill Sans MT" panose="020B0502020104020203" pitchFamily="34" charset="77"/>
              </a:defRPr>
            </a:lvl2pPr>
            <a:lvl3pPr>
              <a:spcAft>
                <a:spcPts val="720"/>
              </a:spcAft>
              <a:defRPr>
                <a:latin typeface="Gill Sans MT" panose="020B0502020104020203" pitchFamily="34" charset="77"/>
              </a:defRPr>
            </a:lvl3pPr>
            <a:lvl4pPr>
              <a:spcAft>
                <a:spcPts val="720"/>
              </a:spcAft>
              <a:defRPr>
                <a:latin typeface="Gill Sans MT" panose="020B0502020104020203" pitchFamily="34" charset="77"/>
              </a:defRPr>
            </a:lvl4pPr>
            <a:lvl5pPr>
              <a:spcAft>
                <a:spcPts val="720"/>
              </a:spcAft>
              <a:defRPr>
                <a:latin typeface="Gill Sans MT" panose="020B050202010402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29/12/2025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29/12/2025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29/12/2025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29/12/2025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29/12/2025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29/12/2025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29/12/2025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29/12/2025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dirty="0"/>
          </a:p>
        </p:txBody>
      </p:sp>
      <p:pic>
        <p:nvPicPr>
          <p:cNvPr id="2" name="Picture 1" descr="Logo PMS Blue">
            <a:extLst>
              <a:ext uri="{FF2B5EF4-FFF2-40B4-BE49-F238E27FC236}">
                <a16:creationId xmlns:a16="http://schemas.microsoft.com/office/drawing/2014/main" id="{575700AB-8772-C71D-094A-092D60B7262E}"/>
              </a:ext>
            </a:extLst>
          </p:cNvPr>
          <p:cNvPicPr>
            <a:picLocks noChangeAspect="1" noChangeArrowheads="1"/>
          </p:cNvPicPr>
          <p:nvPr userDrawn="1"/>
        </p:nvPicPr>
        <p:blipFill>
          <a:blip r:embed="rId10" r:link="rId11">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Box 2">
            <a:extLst>
              <a:ext uri="{FF2B5EF4-FFF2-40B4-BE49-F238E27FC236}">
                <a16:creationId xmlns:a16="http://schemas.microsoft.com/office/drawing/2014/main" id="{D17AB88A-5A46-BBDF-8F0B-C84C28A847F5}"/>
              </a:ext>
            </a:extLst>
          </p:cNvPr>
          <p:cNvSpPr txBox="1">
            <a:spLocks noChangeArrowheads="1"/>
          </p:cNvSpPr>
          <p:nvPr/>
        </p:nvSpPr>
        <p:spPr bwMode="auto">
          <a:xfrm>
            <a:off x="983432" y="1700808"/>
            <a:ext cx="806489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Probability and Information Theory</a:t>
            </a: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DF768148-C883-7B8A-A3A5-7EE738FDF090}"/>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2026</a:t>
            </a:r>
          </a:p>
        </p:txBody>
      </p:sp>
      <p:pic>
        <p:nvPicPr>
          <p:cNvPr id="7" name="Picture 6" descr="A blue and black logo&#10;&#10;AI-generated content may be incorrect.">
            <a:extLst>
              <a:ext uri="{FF2B5EF4-FFF2-40B4-BE49-F238E27FC236}">
                <a16:creationId xmlns:a16="http://schemas.microsoft.com/office/drawing/2014/main" id="{8D2A3BB5-325B-F43B-753F-0BF2DE949C58}"/>
              </a:ext>
            </a:extLst>
          </p:cNvPr>
          <p:cNvPicPr>
            <a:picLocks noChangeAspect="1"/>
          </p:cNvPicPr>
          <p:nvPr/>
        </p:nvPicPr>
        <p:blipFill>
          <a:blip r:embed="rId3">
            <a:extLst>
              <a:ext uri="{28A0092B-C50C-407E-A947-70E740481C1C}">
                <a14:useLocalDpi xmlns:a14="http://schemas.microsoft.com/office/drawing/2010/main" val="0"/>
              </a:ext>
            </a:extLst>
          </a:blip>
          <a:srcRect t="24768" b="26367"/>
          <a:stretch>
            <a:fillRect/>
          </a:stretch>
        </p:blipFill>
        <p:spPr>
          <a:xfrm>
            <a:off x="10077558" y="5722462"/>
            <a:ext cx="1922326" cy="939339"/>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1ADDF1-0AB0-13F7-A3AD-7C76AADDFE37}"/>
                  </a:ext>
                </a:extLst>
              </p:cNvPr>
              <p:cNvSpPr>
                <a:spLocks noGrp="1"/>
              </p:cNvSpPr>
              <p:nvPr>
                <p:ph type="title"/>
              </p:nvPr>
            </p:nvSpPr>
            <p:spPr/>
            <p:txBody>
              <a:bodyPr/>
              <a:lstStyle/>
              <a:p>
                <a:r>
                  <a:rPr lang="en-GB" dirty="0">
                    <a:effectLst/>
                  </a:rPr>
                  <a:t>p(</a:t>
                </a:r>
                <a14:m>
                  <m:oMath xmlns:m="http://schemas.openxmlformats.org/officeDocument/2006/math">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oMath>
                </a14:m>
                <a:r>
                  <a:rPr lang="en-GB" dirty="0">
                    <a:effectLst/>
                  </a:rPr>
                  <a:t>)</a:t>
                </a:r>
                <a:endParaRPr lang="en-US" dirty="0"/>
              </a:p>
            </p:txBody>
          </p:sp>
        </mc:Choice>
        <mc:Fallback xmlns="">
          <p:sp>
            <p:nvSpPr>
              <p:cNvPr id="2" name="Title 1">
                <a:extLst>
                  <a:ext uri="{FF2B5EF4-FFF2-40B4-BE49-F238E27FC236}">
                    <a16:creationId xmlns:a16="http://schemas.microsoft.com/office/drawing/2014/main" id="{641ADDF1-0AB0-13F7-A3AD-7C76AADDFE37}"/>
                  </a:ext>
                </a:extLst>
              </p:cNvPr>
              <p:cNvSpPr>
                <a:spLocks noGrp="1" noRot="1" noChangeAspect="1" noMove="1" noResize="1" noEditPoints="1" noAdjustHandles="1" noChangeArrowheads="1" noChangeShapeType="1" noTextEdit="1"/>
              </p:cNvSpPr>
              <p:nvPr>
                <p:ph type="title"/>
              </p:nvPr>
            </p:nvSpPr>
            <p:spPr>
              <a:blipFill>
                <a:blip r:embed="rId2"/>
                <a:stretch>
                  <a:fillRect l="-123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D99583-E5FF-9C54-A108-7079ACDB0F4F}"/>
                  </a:ext>
                </a:extLst>
              </p:cNvPr>
              <p:cNvSpPr>
                <a:spLocks noGrp="1"/>
              </p:cNvSpPr>
              <p:nvPr>
                <p:ph idx="1"/>
              </p:nvPr>
            </p:nvSpPr>
            <p:spPr/>
            <p:txBody>
              <a:bodyPr/>
              <a:lstStyle/>
              <a:p>
                <a:r>
                  <a:rPr lang="en-GB" dirty="0">
                    <a:effectLst/>
                  </a:rPr>
                  <a:t>We write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smtClean="0">
                            <a:effectLst/>
                            <a:latin typeface="Cambria Math" panose="02040503050406030204" pitchFamily="18" charset="0"/>
                          </a:rPr>
                        </m:ctrlPr>
                      </m:accPr>
                      <m:e>
                        <m:r>
                          <a:rPr lang="en-GB" b="0" i="1" smtClean="0">
                            <a:effectLst/>
                            <a:latin typeface="Cambria Math" panose="02040503050406030204" pitchFamily="18" charset="0"/>
                          </a:rPr>
                          <m:t>𝐴</m:t>
                        </m:r>
                      </m:e>
                    </m:acc>
                    <m:r>
                      <a:rPr lang="en-GB" i="1" dirty="0" smtClean="0">
                        <a:effectLst/>
                        <a:latin typeface="Cambria Math" panose="02040503050406030204" pitchFamily="18" charset="0"/>
                      </a:rPr>
                      <m:t>) </m:t>
                    </m:r>
                  </m:oMath>
                </a14:m>
                <a:r>
                  <a:rPr lang="en-GB" dirty="0">
                    <a:effectLst/>
                  </a:rPr>
                  <a:t>to denote the probability of the event not A; this is defined as: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𝐴</m:t>
                        </m:r>
                      </m:e>
                    </m:acc>
                    <m:r>
                      <a:rPr lang="en-GB" i="1" dirty="0" smtClean="0">
                        <a:effectLst/>
                        <a:latin typeface="Cambria Math" panose="02040503050406030204" pitchFamily="18" charset="0"/>
                      </a:rPr>
                      <m:t>) = 1 −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a:t>
                </a:r>
              </a:p>
              <a:p>
                <a:r>
                  <a:rPr lang="en-GB" dirty="0">
                    <a:effectLst/>
                  </a:rPr>
                  <a:t>We will often write </a:t>
                </a:r>
                <a14:m>
                  <m:oMath xmlns:m="http://schemas.openxmlformats.org/officeDocument/2006/math">
                    <m:r>
                      <a:rPr lang="en-GB" i="1" dirty="0" smtClean="0">
                        <a:effectLst/>
                        <a:highlight>
                          <a:srgbClr val="C0C0C0"/>
                        </a:highlight>
                        <a:latin typeface="Cambria Math" panose="02040503050406030204" pitchFamily="18" charset="0"/>
                      </a:rPr>
                      <m:t>𝐴</m:t>
                    </m:r>
                    <m:r>
                      <a:rPr lang="en-GB" i="1" dirty="0" smtClean="0">
                        <a:effectLst/>
                        <a:highlight>
                          <a:srgbClr val="C0C0C0"/>
                        </a:highlight>
                        <a:latin typeface="Cambria Math" panose="02040503050406030204" pitchFamily="18" charset="0"/>
                      </a:rPr>
                      <m:t> = 1 </m:t>
                    </m:r>
                  </m:oMath>
                </a14:m>
                <a:r>
                  <a:rPr lang="en-GB" dirty="0">
                    <a:effectLst/>
                  </a:rPr>
                  <a:t>to mean the event A is true, and </a:t>
                </a:r>
                <a14:m>
                  <m:oMath xmlns:m="http://schemas.openxmlformats.org/officeDocument/2006/math">
                    <m:r>
                      <a:rPr lang="en-GB" i="1" dirty="0" smtClean="0">
                        <a:effectLst/>
                        <a:highlight>
                          <a:srgbClr val="C0C0C0"/>
                        </a:highlight>
                        <a:latin typeface="Cambria Math" panose="02040503050406030204" pitchFamily="18" charset="0"/>
                      </a:rPr>
                      <m:t>𝐴</m:t>
                    </m:r>
                    <m:r>
                      <a:rPr lang="en-GB" i="1" dirty="0" smtClean="0">
                        <a:effectLst/>
                        <a:highlight>
                          <a:srgbClr val="C0C0C0"/>
                        </a:highlight>
                        <a:latin typeface="Cambria Math" panose="02040503050406030204" pitchFamily="18" charset="0"/>
                      </a:rPr>
                      <m:t> = 0 </m:t>
                    </m:r>
                  </m:oMath>
                </a14:m>
                <a:r>
                  <a:rPr lang="en-GB" dirty="0">
                    <a:effectLst/>
                  </a:rPr>
                  <a:t>to mean the event A is false.</a:t>
                </a:r>
              </a:p>
              <a:p>
                <a:endParaRPr lang="en-US" dirty="0"/>
              </a:p>
            </p:txBody>
          </p:sp>
        </mc:Choice>
        <mc:Fallback>
          <p:sp>
            <p:nvSpPr>
              <p:cNvPr id="3" name="Content Placeholder 2">
                <a:extLst>
                  <a:ext uri="{FF2B5EF4-FFF2-40B4-BE49-F238E27FC236}">
                    <a16:creationId xmlns:a16="http://schemas.microsoft.com/office/drawing/2014/main" id="{71D99583-E5FF-9C54-A108-7079ACDB0F4F}"/>
                  </a:ext>
                </a:extLst>
              </p:cNvPr>
              <p:cNvSpPr>
                <a:spLocks noGrp="1" noRot="1" noChangeAspect="1" noMove="1" noResize="1" noEditPoints="1" noAdjustHandles="1" noChangeArrowheads="1" noChangeShapeType="1" noTextEdit="1"/>
              </p:cNvSpPr>
              <p:nvPr>
                <p:ph idx="1"/>
              </p:nvPr>
            </p:nvSpPr>
            <p:spPr>
              <a:blipFill>
                <a:blip r:embed="rId3"/>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0E768EE-4CE7-7DCB-4C6B-BFB8E357CBCF}"/>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Tree>
    <p:extLst>
      <p:ext uri="{BB962C8B-B14F-4D97-AF65-F5344CB8AC3E}">
        <p14:creationId xmlns:p14="http://schemas.microsoft.com/office/powerpoint/2010/main" val="2375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372B-6191-94D8-B14D-AB5551C95328}"/>
              </a:ext>
            </a:extLst>
          </p:cNvPr>
          <p:cNvSpPr>
            <a:spLocks noGrp="1"/>
          </p:cNvSpPr>
          <p:nvPr>
            <p:ph type="title"/>
          </p:nvPr>
        </p:nvSpPr>
        <p:spPr/>
        <p:txBody>
          <a:bodyPr/>
          <a:lstStyle/>
          <a:p>
            <a:r>
              <a:rPr lang="en-GB" dirty="0">
                <a:effectLst/>
              </a:rPr>
              <a:t>Probability of a union of two events</a:t>
            </a:r>
            <a:endParaRPr lang="en-US" dirty="0"/>
          </a:p>
        </p:txBody>
      </p:sp>
      <p:sp>
        <p:nvSpPr>
          <p:cNvPr id="3" name="Content Placeholder 2">
            <a:extLst>
              <a:ext uri="{FF2B5EF4-FFF2-40B4-BE49-F238E27FC236}">
                <a16:creationId xmlns:a16="http://schemas.microsoft.com/office/drawing/2014/main" id="{A0666C9C-5938-83E9-C57F-0646A9327D63}"/>
              </a:ext>
            </a:extLst>
          </p:cNvPr>
          <p:cNvSpPr>
            <a:spLocks noGrp="1"/>
          </p:cNvSpPr>
          <p:nvPr>
            <p:ph idx="1"/>
          </p:nvPr>
        </p:nvSpPr>
        <p:spPr/>
        <p:txBody>
          <a:bodyPr/>
          <a:lstStyle/>
          <a:p>
            <a:r>
              <a:rPr lang="en-GB" dirty="0">
                <a:effectLst/>
              </a:rPr>
              <a:t>Given two events, A and B, we define the probability of A or B as follows:</a:t>
            </a:r>
          </a:p>
          <a:p>
            <a:endParaRPr lang="en-US" dirty="0"/>
          </a:p>
        </p:txBody>
      </p:sp>
      <p:sp>
        <p:nvSpPr>
          <p:cNvPr id="4" name="Slide Number Placeholder 3">
            <a:extLst>
              <a:ext uri="{FF2B5EF4-FFF2-40B4-BE49-F238E27FC236}">
                <a16:creationId xmlns:a16="http://schemas.microsoft.com/office/drawing/2014/main" id="{ED2F8274-2018-1402-D3D4-6A27A6C89433}"/>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pic>
        <p:nvPicPr>
          <p:cNvPr id="6" name="Picture 5" descr="Text&#10;&#10;Description automatically generated">
            <a:extLst>
              <a:ext uri="{FF2B5EF4-FFF2-40B4-BE49-F238E27FC236}">
                <a16:creationId xmlns:a16="http://schemas.microsoft.com/office/drawing/2014/main" id="{ED9E1550-AE1C-C7B2-972F-C53BCDDB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940" y="2849880"/>
            <a:ext cx="7818120" cy="1158240"/>
          </a:xfrm>
          <a:prstGeom prst="rect">
            <a:avLst/>
          </a:prstGeom>
        </p:spPr>
      </p:pic>
      <p:sp>
        <p:nvSpPr>
          <p:cNvPr id="5" name="Oval 4">
            <a:extLst>
              <a:ext uri="{FF2B5EF4-FFF2-40B4-BE49-F238E27FC236}">
                <a16:creationId xmlns:a16="http://schemas.microsoft.com/office/drawing/2014/main" id="{326049B6-9DC0-1D5E-2A3F-51612736ECC3}"/>
              </a:ext>
            </a:extLst>
          </p:cNvPr>
          <p:cNvSpPr/>
          <p:nvPr/>
        </p:nvSpPr>
        <p:spPr>
          <a:xfrm>
            <a:off x="1775520" y="4725144"/>
            <a:ext cx="1489591" cy="1425734"/>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D63A8F0C-2D08-E09D-1DD5-8CCC838B376B}"/>
              </a:ext>
            </a:extLst>
          </p:cNvPr>
          <p:cNvSpPr/>
          <p:nvPr/>
        </p:nvSpPr>
        <p:spPr>
          <a:xfrm>
            <a:off x="3417303" y="4725144"/>
            <a:ext cx="1489591" cy="1425734"/>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
        <p:nvSpPr>
          <p:cNvPr id="8" name="Oval 7">
            <a:extLst>
              <a:ext uri="{FF2B5EF4-FFF2-40B4-BE49-F238E27FC236}">
                <a16:creationId xmlns:a16="http://schemas.microsoft.com/office/drawing/2014/main" id="{9AC5CEEF-D910-68CA-710A-53F4BB6F8FEB}"/>
              </a:ext>
            </a:extLst>
          </p:cNvPr>
          <p:cNvSpPr/>
          <p:nvPr/>
        </p:nvSpPr>
        <p:spPr>
          <a:xfrm>
            <a:off x="6528048" y="4725144"/>
            <a:ext cx="1489591" cy="1425734"/>
          </a:xfrm>
          <a:prstGeom prst="ellipse">
            <a:avLst/>
          </a:prstGeom>
          <a:solidFill>
            <a:srgbClr val="FF000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9" name="Oval 8">
            <a:extLst>
              <a:ext uri="{FF2B5EF4-FFF2-40B4-BE49-F238E27FC236}">
                <a16:creationId xmlns:a16="http://schemas.microsoft.com/office/drawing/2014/main" id="{B7C59F63-C4D1-92E6-9B3A-A4FF8DC8E14A}"/>
              </a:ext>
            </a:extLst>
          </p:cNvPr>
          <p:cNvSpPr/>
          <p:nvPr/>
        </p:nvSpPr>
        <p:spPr>
          <a:xfrm>
            <a:off x="7651373" y="4700393"/>
            <a:ext cx="1489591" cy="1425734"/>
          </a:xfrm>
          <a:prstGeom prst="ellipse">
            <a:avLst/>
          </a:prstGeom>
          <a:solidFill>
            <a:srgbClr val="0070C0">
              <a:alpha val="587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298503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6BD-2880-AE92-70BF-71B1AD40396A}"/>
              </a:ext>
            </a:extLst>
          </p:cNvPr>
          <p:cNvSpPr>
            <a:spLocks noGrp="1"/>
          </p:cNvSpPr>
          <p:nvPr>
            <p:ph type="title"/>
          </p:nvPr>
        </p:nvSpPr>
        <p:spPr/>
        <p:txBody>
          <a:bodyPr/>
          <a:lstStyle/>
          <a:p>
            <a:r>
              <a:rPr lang="en-GB" dirty="0">
                <a:effectLst/>
              </a:rPr>
              <a:t>Joint probabilities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D7CC92-CE9C-655E-C812-F7A09A5B607F}"/>
                  </a:ext>
                </a:extLst>
              </p:cNvPr>
              <p:cNvSpPr>
                <a:spLocks noGrp="1"/>
              </p:cNvSpPr>
              <p:nvPr>
                <p:ph idx="1"/>
              </p:nvPr>
            </p:nvSpPr>
            <p:spPr/>
            <p:txBody>
              <a:bodyPr/>
              <a:lstStyle/>
              <a:p>
                <a:endParaRPr lang="en-US" dirty="0"/>
              </a:p>
              <a:p>
                <a:endParaRPr lang="en-US" dirty="0"/>
              </a:p>
              <a:p>
                <a:r>
                  <a:rPr lang="en-GB" dirty="0">
                    <a:effectLst/>
                  </a:rPr>
                  <a:t>This is sometimes called the product rule. Given a joint distribution on two events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m:t>
                    </m:r>
                  </m:oMath>
                </a14:m>
                <a:r>
                  <a:rPr lang="en-GB" dirty="0">
                    <a:effectLst/>
                  </a:rPr>
                  <a:t>, we define the marginal distribution as </a:t>
                </a:r>
                <a:r>
                  <a:rPr lang="en-GB" dirty="0"/>
                  <a:t>follows</a:t>
                </a:r>
                <a:r>
                  <a:rPr lang="en-GB" dirty="0">
                    <a:effectLst/>
                  </a:rPr>
                  <a:t>:</a:t>
                </a:r>
              </a:p>
              <a:p>
                <a:endParaRPr lang="en-US" dirty="0"/>
              </a:p>
            </p:txBody>
          </p:sp>
        </mc:Choice>
        <mc:Fallback xmlns="">
          <p:sp>
            <p:nvSpPr>
              <p:cNvPr id="3" name="Content Placeholder 2">
                <a:extLst>
                  <a:ext uri="{FF2B5EF4-FFF2-40B4-BE49-F238E27FC236}">
                    <a16:creationId xmlns:a16="http://schemas.microsoft.com/office/drawing/2014/main" id="{08D7CC92-CE9C-655E-C812-F7A09A5B607F}"/>
                  </a:ext>
                </a:extLst>
              </p:cNvPr>
              <p:cNvSpPr>
                <a:spLocks noGrp="1" noRot="1" noChangeAspect="1" noMove="1" noResize="1" noEditPoints="1" noAdjustHandles="1" noChangeArrowheads="1" noChangeShapeType="1" noTextEdit="1"/>
              </p:cNvSpPr>
              <p:nvPr>
                <p:ph idx="1"/>
              </p:nvPr>
            </p:nvSpPr>
            <p:spPr>
              <a:blipFill>
                <a:blip r:embed="rId2"/>
                <a:stretch>
                  <a:fillRect l="-92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0E0BE41-63E3-0A95-F75C-6FCEA79E1905}"/>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A picture containing text, clock, watch, gauge&#10;&#10;Description automatically generated">
            <a:extLst>
              <a:ext uri="{FF2B5EF4-FFF2-40B4-BE49-F238E27FC236}">
                <a16:creationId xmlns:a16="http://schemas.microsoft.com/office/drawing/2014/main" id="{7B0F5E85-CDAD-FEC3-4911-49353B071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025" y="1268414"/>
            <a:ext cx="6088678" cy="829355"/>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71BC952C-7753-3815-B155-549EABA5A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25" y="3841231"/>
            <a:ext cx="6088678" cy="892582"/>
          </a:xfrm>
          <a:prstGeom prst="rect">
            <a:avLst/>
          </a:prstGeom>
        </p:spPr>
      </p:pic>
    </p:spTree>
    <p:extLst>
      <p:ext uri="{BB962C8B-B14F-4D97-AF65-F5344CB8AC3E}">
        <p14:creationId xmlns:p14="http://schemas.microsoft.com/office/powerpoint/2010/main" val="117848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416D-C40C-4C9C-1D6B-C75052E36FDF}"/>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19B00D-5046-9E27-C570-3A6FE48E3168}"/>
                  </a:ext>
                </a:extLst>
              </p:cNvPr>
              <p:cNvSpPr>
                <a:spLocks noGrp="1"/>
              </p:cNvSpPr>
              <p:nvPr>
                <p:ph idx="1"/>
              </p:nvPr>
            </p:nvSpPr>
            <p:spPr/>
            <p:txBody>
              <a:bodyPr/>
              <a:lstStyle/>
              <a:p>
                <a:r>
                  <a:rPr lang="en-GB" b="0" i="0" dirty="0">
                    <a:effectLst/>
                  </a:rPr>
                  <a:t>Let’s assume that you want to compute </a:t>
                </a:r>
                <a14:m>
                  <m:oMath xmlns:m="http://schemas.openxmlformats.org/officeDocument/2006/math">
                    <m:r>
                      <a:rPr lang="en-GB" b="0" i="1" u="none" strike="noStrike" dirty="0" smtClean="0">
                        <a:effectLst/>
                        <a:latin typeface="Cambria Math" panose="02040503050406030204" pitchFamily="18" charset="0"/>
                      </a:rPr>
                      <m:t>𝑃</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𝑋</m:t>
                    </m:r>
                    <m:r>
                      <a:rPr lang="en-GB" b="0" i="1" u="none" strike="noStrike" dirty="0" smtClean="0">
                        <a:effectLst/>
                        <a:latin typeface="Cambria Math" panose="02040503050406030204" pitchFamily="18" charset="0"/>
                      </a:rPr>
                      <m:t>=</m:t>
                    </m:r>
                    <m:r>
                      <a:rPr lang="en-GB" b="0" i="1" u="none" strike="noStrike" dirty="0" smtClean="0">
                        <a:effectLst/>
                        <a:latin typeface="Cambria Math" panose="02040503050406030204" pitchFamily="18" charset="0"/>
                      </a:rPr>
                      <m:t>𝑥</m:t>
                    </m:r>
                    <m:r>
                      <a:rPr lang="en-GB" b="0" i="1" u="none" strike="noStrike" dirty="0" smtClean="0">
                        <a:effectLst/>
                        <a:latin typeface="Cambria Math" panose="02040503050406030204" pitchFamily="18" charset="0"/>
                      </a:rPr>
                      <m:t>)</m:t>
                    </m:r>
                  </m:oMath>
                </a14:m>
                <a:r>
                  <a:rPr lang="en-GB" b="0" i="0" dirty="0">
                    <a:effectLst/>
                  </a:rPr>
                  <a:t>, but we are not given the direct probability distribution over </a:t>
                </a:r>
                <a:r>
                  <a:rPr lang="en-GB" b="0" i="0" u="none" strike="noStrike" dirty="0">
                    <a:effectLst/>
                  </a:rPr>
                  <a:t>𝑋</a:t>
                </a:r>
                <a:r>
                  <a:rPr lang="en-GB" u="none" strike="noStrike" dirty="0"/>
                  <a:t>.</a:t>
                </a:r>
              </a:p>
              <a:p>
                <a:r>
                  <a:rPr lang="en-GB" b="0" i="0" dirty="0">
                    <a:effectLst/>
                  </a:rPr>
                  <a:t>We are instead given a </a:t>
                </a:r>
                <a:r>
                  <a:rPr lang="en-GB" b="0" i="0" u="none" strike="noStrike" dirty="0">
                    <a:solidFill>
                      <a:srgbClr val="FF0000"/>
                    </a:solidFill>
                    <a:effectLst/>
                  </a:rPr>
                  <a:t>joint probability distribution</a:t>
                </a:r>
                <a:r>
                  <a:rPr lang="en-GB" b="0" i="0" dirty="0">
                    <a:solidFill>
                      <a:srgbClr val="FF0000"/>
                    </a:solidFill>
                    <a:effectLst/>
                  </a:rPr>
                  <a:t> </a:t>
                </a:r>
                <a:r>
                  <a:rPr lang="en-GB" b="0" i="0" dirty="0">
                    <a:effectLst/>
                  </a:rPr>
                  <a:t>over </a:t>
                </a:r>
                <a:r>
                  <a:rPr lang="en-GB" b="0" i="0" u="none" strike="noStrike" dirty="0">
                    <a:effectLst/>
                  </a:rPr>
                  <a:t>𝑋</a:t>
                </a:r>
                <a:r>
                  <a:rPr lang="en-GB" b="0" i="0" dirty="0">
                    <a:effectLst/>
                  </a:rPr>
                  <a:t> and some other random variable(s) </a:t>
                </a:r>
                <a:r>
                  <a:rPr lang="en-GB" b="0" i="0" u="none" strike="noStrike" dirty="0">
                    <a:effectLst/>
                  </a:rPr>
                  <a:t>𝑌</a:t>
                </a:r>
                <a:r>
                  <a:rPr lang="en-GB" b="0" i="0" dirty="0">
                    <a:effectLst/>
                  </a:rPr>
                  <a:t>. </a:t>
                </a:r>
              </a:p>
              <a:p>
                <a:r>
                  <a:rPr lang="en-GB" b="0" i="0" dirty="0">
                    <a:effectLst/>
                  </a:rPr>
                  <a:t>In this case, we can just say:</a:t>
                </a:r>
              </a:p>
              <a:p>
                <a:pPr marL="0" indent="0">
                  <a:buNone/>
                </a:pPr>
                <a:r>
                  <a:rPr lang="en-GB" u="none" strike="noStrike" dirty="0"/>
                  <a:t>	</a:t>
                </a:r>
                <a14:m>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a14:m>
                <a:endParaRPr lang="en-GB" u="none" strike="noStrike" dirty="0"/>
              </a:p>
              <a:p>
                <a:pPr marL="0" indent="0">
                  <a:buNone/>
                </a:pPr>
                <a:endParaRPr lang="en-GB" b="0" i="0" dirty="0">
                  <a:effectLst/>
                </a:endParaRPr>
              </a:p>
              <a:p>
                <a:endParaRPr lang="en-GB" dirty="0"/>
              </a:p>
            </p:txBody>
          </p:sp>
        </mc:Choice>
        <mc:Fallback xmlns="">
          <p:sp>
            <p:nvSpPr>
              <p:cNvPr id="3" name="Content Placeholder 2">
                <a:extLst>
                  <a:ext uri="{FF2B5EF4-FFF2-40B4-BE49-F238E27FC236}">
                    <a16:creationId xmlns:a16="http://schemas.microsoft.com/office/drawing/2014/main" id="{D519B00D-5046-9E27-C570-3A6FE48E3168}"/>
                  </a:ext>
                </a:extLst>
              </p:cNvPr>
              <p:cNvSpPr>
                <a:spLocks noGrp="1" noRot="1" noChangeAspect="1" noMove="1" noResize="1" noEditPoints="1" noAdjustHandles="1" noChangeArrowheads="1" noChangeShapeType="1" noTextEdit="1"/>
              </p:cNvSpPr>
              <p:nvPr>
                <p:ph idx="1"/>
              </p:nvPr>
            </p:nvSpPr>
            <p:spPr>
              <a:blipFill>
                <a:blip r:embed="rId2"/>
                <a:stretch>
                  <a:fillRect l="-925" t="-1018" r="-115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336DBDB-E1E5-9614-3C68-A1A54C9BD639}"/>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6" name="TextBox 5">
            <a:extLst>
              <a:ext uri="{FF2B5EF4-FFF2-40B4-BE49-F238E27FC236}">
                <a16:creationId xmlns:a16="http://schemas.microsoft.com/office/drawing/2014/main" id="{1538DFA1-2AA2-7840-B655-4DAB7DA8203A}"/>
              </a:ext>
            </a:extLst>
          </p:cNvPr>
          <p:cNvSpPr txBox="1"/>
          <p:nvPr/>
        </p:nvSpPr>
        <p:spPr>
          <a:xfrm>
            <a:off x="609828" y="6258640"/>
            <a:ext cx="3347069" cy="246221"/>
          </a:xfrm>
          <a:prstGeom prst="rect">
            <a:avLst/>
          </a:prstGeom>
          <a:noFill/>
        </p:spPr>
        <p:txBody>
          <a:bodyPr wrap="square">
            <a:spAutoFit/>
          </a:bodyPr>
          <a:lstStyle/>
          <a:p>
            <a:r>
              <a:rPr lang="en-GB" sz="1000" dirty="0">
                <a:latin typeface="Gill Sans MT" panose="020B0502020104020203" pitchFamily="34" charset="77"/>
              </a:rPr>
              <a:t>Adapted from Rohan Saxena, Quora, https://</a:t>
            </a:r>
            <a:r>
              <a:rPr lang="en-GB" sz="1000" dirty="0" err="1">
                <a:latin typeface="Gill Sans MT" panose="020B0502020104020203" pitchFamily="34" charset="77"/>
              </a:rPr>
              <a:t>qr.ae</a:t>
            </a:r>
            <a:r>
              <a:rPr lang="en-GB" sz="1000" dirty="0">
                <a:latin typeface="Gill Sans MT" panose="020B0502020104020203" pitchFamily="34" charset="77"/>
              </a:rPr>
              <a:t>/</a:t>
            </a:r>
            <a:r>
              <a:rPr lang="en-GB" sz="1000" dirty="0" err="1">
                <a:latin typeface="Gill Sans MT" panose="020B0502020104020203" pitchFamily="34" charset="77"/>
              </a:rPr>
              <a:t>pvjMYC</a:t>
            </a:r>
            <a:endParaRPr lang="en-GB" sz="1000" dirty="0">
              <a:latin typeface="Gill Sans MT" panose="020B0502020104020203" pitchFamily="34" charset="77"/>
            </a:endParaRPr>
          </a:p>
        </p:txBody>
      </p:sp>
    </p:spTree>
    <p:extLst>
      <p:ext uri="{BB962C8B-B14F-4D97-AF65-F5344CB8AC3E}">
        <p14:creationId xmlns:p14="http://schemas.microsoft.com/office/powerpoint/2010/main" val="282704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FA08-522D-A923-72F8-18CB337C86E3}"/>
              </a:ext>
            </a:extLst>
          </p:cNvPr>
          <p:cNvSpPr>
            <a:spLocks noGrp="1"/>
          </p:cNvSpPr>
          <p:nvPr>
            <p:ph type="title"/>
          </p:nvPr>
        </p:nvSpPr>
        <p:spPr/>
        <p:txBody>
          <a:bodyPr/>
          <a:lstStyle/>
          <a:p>
            <a:r>
              <a:rPr lang="en-GB" dirty="0"/>
              <a:t>Marginalisation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6146F-198C-283E-5883-0E1DB2F595F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This means to find 𝑃(𝑋=𝑥), we sum all the probability values where 𝑋=𝑥 occurs with all possible values of 𝑌.</a:t>
                </a:r>
              </a:p>
              <a:p>
                <a:pPr marL="0" indent="0">
                  <a:buNone/>
                </a:pPr>
                <a:r>
                  <a:rPr lang="en-GB" dirty="0"/>
                  <a:t>This makes sense, intuitively. To see how, let’s say 𝑌 can take on 𝑛 values: 𝑦</a:t>
                </a:r>
                <a:r>
                  <a:rPr lang="en-GB" baseline="-25000" dirty="0"/>
                  <a:t>1</a:t>
                </a:r>
                <a:r>
                  <a:rPr lang="en-GB" dirty="0"/>
                  <a:t>,𝑦</a:t>
                </a:r>
                <a:r>
                  <a:rPr lang="en-GB" baseline="-25000" dirty="0"/>
                  <a:t>2</a:t>
                </a:r>
                <a:r>
                  <a:rPr lang="en-GB" dirty="0"/>
                  <a:t>,…,𝑦</a:t>
                </a:r>
                <a:r>
                  <a:rPr lang="en-GB" baseline="-25000" dirty="0"/>
                  <a:t>𝑛</a:t>
                </a:r>
                <a:r>
                  <a:rPr lang="en-GB" dirty="0"/>
                  <a:t>.</a:t>
                </a:r>
              </a:p>
              <a:p>
                <a:pPr marL="0" indent="0">
                  <a:buNone/>
                </a:pPr>
                <a:r>
                  <a:rPr lang="en-GB" dirty="0"/>
                  <a:t>We can find how often 𝑋=𝑥 occurs if we consider how often 𝑋=𝑥 occurs with each individual value of 𝑌, and sum up all such values to get the total value of the “often-ness” of 𝑋.</a:t>
                </a:r>
              </a:p>
              <a:p>
                <a:endParaRPr lang="en-GB" dirty="0"/>
              </a:p>
            </p:txBody>
          </p:sp>
        </mc:Choice>
        <mc:Fallback xmlns="">
          <p:sp>
            <p:nvSpPr>
              <p:cNvPr id="3" name="Content Placeholder 2">
                <a:extLst>
                  <a:ext uri="{FF2B5EF4-FFF2-40B4-BE49-F238E27FC236}">
                    <a16:creationId xmlns:a16="http://schemas.microsoft.com/office/drawing/2014/main" id="{51A6146F-198C-283E-5883-0E1DB2F595F7}"/>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16F3DFEE-6B77-0049-ACEF-029C45503711}"/>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21B1134B-81D1-D401-48F0-EA1B4CEBF3C7}"/>
              </a:ext>
            </a:extLst>
          </p:cNvPr>
          <p:cNvSpPr txBox="1"/>
          <p:nvPr/>
        </p:nvSpPr>
        <p:spPr>
          <a:xfrm>
            <a:off x="609600" y="6210511"/>
            <a:ext cx="3254152" cy="246221"/>
          </a:xfrm>
          <a:prstGeom prst="rect">
            <a:avLst/>
          </a:prstGeom>
          <a:noFill/>
        </p:spPr>
        <p:txBody>
          <a:bodyPr wrap="square">
            <a:spAutoFit/>
          </a:bodyPr>
          <a:lstStyle/>
          <a:p>
            <a:r>
              <a:rPr lang="en-GB" sz="1000" dirty="0">
                <a:latin typeface="Gill Sans MT" panose="020B0502020104020203" pitchFamily="34" charset="77"/>
              </a:rPr>
              <a:t>Adapted from Rohan Saxena, Quora, https://</a:t>
            </a:r>
            <a:r>
              <a:rPr lang="en-GB" sz="1000" dirty="0" err="1">
                <a:latin typeface="Gill Sans MT" panose="020B0502020104020203" pitchFamily="34" charset="77"/>
              </a:rPr>
              <a:t>qr.ae</a:t>
            </a:r>
            <a:r>
              <a:rPr lang="en-GB" sz="1000" dirty="0">
                <a:latin typeface="Gill Sans MT" panose="020B0502020104020203" pitchFamily="34" charset="77"/>
              </a:rPr>
              <a:t>/</a:t>
            </a:r>
            <a:r>
              <a:rPr lang="en-GB" sz="1000" dirty="0" err="1">
                <a:latin typeface="Gill Sans MT" panose="020B0502020104020203" pitchFamily="34" charset="77"/>
              </a:rPr>
              <a:t>pvjMYC</a:t>
            </a:r>
            <a:endParaRPr lang="en-GB" sz="1000" dirty="0">
              <a:latin typeface="Gill Sans MT" panose="020B0502020104020203" pitchFamily="34" charset="77"/>
            </a:endParaRPr>
          </a:p>
        </p:txBody>
      </p:sp>
    </p:spTree>
    <p:extLst>
      <p:ext uri="{BB962C8B-B14F-4D97-AF65-F5344CB8AC3E}">
        <p14:creationId xmlns:p14="http://schemas.microsoft.com/office/powerpoint/2010/main" val="19450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A662-CAAD-AE02-C809-E6C125C0B167}"/>
              </a:ext>
            </a:extLst>
          </p:cNvPr>
          <p:cNvSpPr>
            <a:spLocks noGrp="1"/>
          </p:cNvSpPr>
          <p:nvPr>
            <p:ph type="title"/>
          </p:nvPr>
        </p:nvSpPr>
        <p:spPr/>
        <p:txBody>
          <a:bodyPr/>
          <a:lstStyle/>
          <a:p>
            <a:r>
              <a:rPr lang="en-GB" dirty="0">
                <a:effectLst/>
              </a:rPr>
              <a:t>Conditional probability</a:t>
            </a:r>
            <a:endParaRPr lang="en-US" dirty="0"/>
          </a:p>
        </p:txBody>
      </p:sp>
      <p:sp>
        <p:nvSpPr>
          <p:cNvPr id="3" name="Content Placeholder 2">
            <a:extLst>
              <a:ext uri="{FF2B5EF4-FFF2-40B4-BE49-F238E27FC236}">
                <a16:creationId xmlns:a16="http://schemas.microsoft.com/office/drawing/2014/main" id="{5B0F77EB-8808-E4AA-5EAD-B71FC9D0677C}"/>
              </a:ext>
            </a:extLst>
          </p:cNvPr>
          <p:cNvSpPr>
            <a:spLocks noGrp="1"/>
          </p:cNvSpPr>
          <p:nvPr>
            <p:ph idx="1"/>
          </p:nvPr>
        </p:nvSpPr>
        <p:spPr/>
        <p:txBody>
          <a:bodyPr/>
          <a:lstStyle/>
          <a:p>
            <a:r>
              <a:rPr lang="en-GB" dirty="0">
                <a:effectLst/>
              </a:rPr>
              <a:t>We define the conditional probability of event A, given that event B is true, as follows:</a:t>
            </a:r>
          </a:p>
          <a:p>
            <a:endParaRPr lang="en-US" dirty="0"/>
          </a:p>
        </p:txBody>
      </p:sp>
      <p:sp>
        <p:nvSpPr>
          <p:cNvPr id="4" name="Slide Number Placeholder 3">
            <a:extLst>
              <a:ext uri="{FF2B5EF4-FFF2-40B4-BE49-F238E27FC236}">
                <a16:creationId xmlns:a16="http://schemas.microsoft.com/office/drawing/2014/main" id="{577785AF-D66D-86B8-B220-3DCC04712599}"/>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pic>
        <p:nvPicPr>
          <p:cNvPr id="6" name="Picture 5" descr="Text, whiteboard&#10;&#10;Description automatically generated">
            <a:extLst>
              <a:ext uri="{FF2B5EF4-FFF2-40B4-BE49-F238E27FC236}">
                <a16:creationId xmlns:a16="http://schemas.microsoft.com/office/drawing/2014/main" id="{A91DFCFB-4FB2-ED96-78ED-69A631397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074" y="2258040"/>
            <a:ext cx="5596122" cy="1427976"/>
          </a:xfrm>
          <a:prstGeom prst="rect">
            <a:avLst/>
          </a:prstGeom>
        </p:spPr>
      </p:pic>
      <p:sp>
        <p:nvSpPr>
          <p:cNvPr id="5" name="Oval 4">
            <a:extLst>
              <a:ext uri="{FF2B5EF4-FFF2-40B4-BE49-F238E27FC236}">
                <a16:creationId xmlns:a16="http://schemas.microsoft.com/office/drawing/2014/main" id="{21BDA4E5-1348-9B2D-CE5A-84CA682EDDE1}"/>
              </a:ext>
            </a:extLst>
          </p:cNvPr>
          <p:cNvSpPr/>
          <p:nvPr/>
        </p:nvSpPr>
        <p:spPr>
          <a:xfrm>
            <a:off x="4454218" y="3863167"/>
            <a:ext cx="1489591" cy="1425734"/>
          </a:xfrm>
          <a:prstGeom prst="ellipse">
            <a:avLst/>
          </a:prstGeom>
          <a:solidFill>
            <a:srgbClr val="FF000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97D53D84-EC46-A4CE-2BA9-E3B34F240D35}"/>
              </a:ext>
            </a:extLst>
          </p:cNvPr>
          <p:cNvSpPr/>
          <p:nvPr/>
        </p:nvSpPr>
        <p:spPr>
          <a:xfrm>
            <a:off x="5577543" y="3838416"/>
            <a:ext cx="1489591" cy="1425734"/>
          </a:xfrm>
          <a:prstGeom prst="ellipse">
            <a:avLst/>
          </a:prstGeom>
          <a:solidFill>
            <a:srgbClr val="0070C0">
              <a:alpha val="214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9" name="Straight Arrow Connector 8">
            <a:extLst>
              <a:ext uri="{FF2B5EF4-FFF2-40B4-BE49-F238E27FC236}">
                <a16:creationId xmlns:a16="http://schemas.microsoft.com/office/drawing/2014/main" id="{F7920E94-B952-0568-C076-D06278DFB0F4}"/>
              </a:ext>
            </a:extLst>
          </p:cNvPr>
          <p:cNvCxnSpPr>
            <a:cxnSpLocks/>
          </p:cNvCxnSpPr>
          <p:nvPr/>
        </p:nvCxnSpPr>
        <p:spPr>
          <a:xfrm>
            <a:off x="5750362" y="4553361"/>
            <a:ext cx="2160240" cy="863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1EB6F0-F56B-8142-737F-2213F32DDC23}"/>
              </a:ext>
            </a:extLst>
          </p:cNvPr>
          <p:cNvSpPr txBox="1"/>
          <p:nvPr/>
        </p:nvSpPr>
        <p:spPr>
          <a:xfrm>
            <a:off x="7825542" y="5347351"/>
            <a:ext cx="902811" cy="369332"/>
          </a:xfrm>
          <a:prstGeom prst="rect">
            <a:avLst/>
          </a:prstGeom>
          <a:noFill/>
        </p:spPr>
        <p:txBody>
          <a:bodyPr wrap="none" rtlCol="0">
            <a:spAutoFit/>
          </a:bodyPr>
          <a:lstStyle/>
          <a:p>
            <a:r>
              <a:rPr lang="en-GB" dirty="0"/>
              <a:t>p(A,B) </a:t>
            </a:r>
          </a:p>
        </p:txBody>
      </p:sp>
    </p:spTree>
    <p:extLst>
      <p:ext uri="{BB962C8B-B14F-4D97-AF65-F5344CB8AC3E}">
        <p14:creationId xmlns:p14="http://schemas.microsoft.com/office/powerpoint/2010/main" val="400240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A235-2B39-F770-1149-AF82306A9FBA}"/>
              </a:ext>
            </a:extLst>
          </p:cNvPr>
          <p:cNvSpPr>
            <a:spLocks noGrp="1"/>
          </p:cNvSpPr>
          <p:nvPr>
            <p:ph type="title"/>
          </p:nvPr>
        </p:nvSpPr>
        <p:spPr/>
        <p:txBody>
          <a:bodyPr/>
          <a:lstStyle/>
          <a:p>
            <a:r>
              <a:rPr lang="en-GB" dirty="0"/>
              <a:t>Bayes Rule </a:t>
            </a:r>
          </a:p>
        </p:txBody>
      </p:sp>
      <p:sp>
        <p:nvSpPr>
          <p:cNvPr id="3" name="Slide Number Placeholder 2">
            <a:extLst>
              <a:ext uri="{FF2B5EF4-FFF2-40B4-BE49-F238E27FC236}">
                <a16:creationId xmlns:a16="http://schemas.microsoft.com/office/drawing/2014/main" id="{42E490CA-BFBA-FC2E-491D-2FBAF857B18F}"/>
              </a:ext>
            </a:extLst>
          </p:cNvPr>
          <p:cNvSpPr>
            <a:spLocks noGrp="1"/>
          </p:cNvSpPr>
          <p:nvPr>
            <p:ph type="sldNum" sz="quarter" idx="12"/>
          </p:nvPr>
        </p:nvSpPr>
        <p:spPr/>
        <p:txBody>
          <a:bodyPr/>
          <a:lstStyle/>
          <a:p>
            <a:fld id="{BB98F552-A29D-2D4E-8192-F20670493719}" type="slidenum">
              <a:rPr lang="en-GB" altLang="en-US" smtClean="0"/>
              <a:pPr/>
              <a:t>16</a:t>
            </a:fld>
            <a:endParaRPr lang="en-GB"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0C198F-9DC4-239A-2C29-19695128A52B}"/>
                  </a:ext>
                </a:extLst>
              </p:cNvPr>
              <p:cNvSpPr txBox="1"/>
              <p:nvPr/>
            </p:nvSpPr>
            <p:spPr>
              <a:xfrm>
                <a:off x="3257248" y="2478495"/>
                <a:ext cx="5152500" cy="13440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𝐴</m:t>
                          </m:r>
                        </m:e>
                        <m:e>
                          <m:r>
                            <a:rPr lang="en-GB" sz="3840" i="1">
                              <a:latin typeface="Cambria Math" panose="02040503050406030204" pitchFamily="18" charset="0"/>
                            </a:rPr>
                            <m:t>𝐵</m:t>
                          </m:r>
                        </m:e>
                      </m:d>
                      <m:r>
                        <a:rPr lang="el-GR" sz="3840" i="1">
                          <a:latin typeface="Cambria Math" panose="02040503050406030204" pitchFamily="18" charset="0"/>
                        </a:rPr>
                        <m:t>=</m:t>
                      </m:r>
                      <m:f>
                        <m:fPr>
                          <m:ctrlPr>
                            <a:rPr lang="el-GR" sz="3840" i="1">
                              <a:latin typeface="Cambria Math" panose="02040503050406030204" pitchFamily="18" charset="0"/>
                            </a:rPr>
                          </m:ctrlPr>
                        </m:fPr>
                        <m:num>
                          <m:r>
                            <a:rPr lang="en-GB" sz="3840" i="1">
                              <a:latin typeface="Cambria Math" panose="02040503050406030204" pitchFamily="18" charset="0"/>
                            </a:rPr>
                            <m:t>𝑝</m:t>
                          </m:r>
                          <m:d>
                            <m:dPr>
                              <m:ctrlPr>
                                <a:rPr lang="en-GB" sz="3840" i="1">
                                  <a:latin typeface="Cambria Math" panose="02040503050406030204" pitchFamily="18" charset="0"/>
                                </a:rPr>
                              </m:ctrlPr>
                            </m:dPr>
                            <m:e>
                              <m:r>
                                <a:rPr lang="en-GB" sz="3840" i="1">
                                  <a:latin typeface="Cambria Math" panose="02040503050406030204" pitchFamily="18" charset="0"/>
                                </a:rPr>
                                <m:t>𝐵</m:t>
                              </m:r>
                            </m:e>
                            <m:e>
                              <m:r>
                                <a:rPr lang="en-GB" sz="3840" i="1">
                                  <a:latin typeface="Cambria Math" panose="02040503050406030204" pitchFamily="18" charset="0"/>
                                </a:rPr>
                                <m:t>𝐴</m:t>
                              </m:r>
                            </m:e>
                          </m:d>
                          <m:r>
                            <a:rPr lang="en-GB" sz="3840" i="1">
                              <a:latin typeface="Cambria Math" panose="02040503050406030204" pitchFamily="18" charset="0"/>
                            </a:rPr>
                            <m:t>. </m:t>
                          </m:r>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𝐴</m:t>
                          </m:r>
                          <m:r>
                            <a:rPr lang="en-GB" sz="3840" i="1">
                              <a:latin typeface="Cambria Math" panose="02040503050406030204" pitchFamily="18" charset="0"/>
                            </a:rPr>
                            <m:t>)</m:t>
                          </m:r>
                        </m:num>
                        <m:den>
                          <m:r>
                            <a:rPr lang="en-GB" sz="3840" i="1">
                              <a:latin typeface="Cambria Math" panose="02040503050406030204" pitchFamily="18" charset="0"/>
                            </a:rPr>
                            <m:t>𝑝</m:t>
                          </m:r>
                          <m:r>
                            <a:rPr lang="en-GB" sz="3840" i="1">
                              <a:latin typeface="Cambria Math" panose="02040503050406030204" pitchFamily="18" charset="0"/>
                            </a:rPr>
                            <m:t>(</m:t>
                          </m:r>
                          <m:r>
                            <a:rPr lang="en-GB" sz="3840" i="1">
                              <a:latin typeface="Cambria Math" panose="02040503050406030204" pitchFamily="18" charset="0"/>
                            </a:rPr>
                            <m:t>𝐵</m:t>
                          </m:r>
                          <m:r>
                            <a:rPr lang="en-GB" sz="3840" i="1">
                              <a:latin typeface="Cambria Math" panose="02040503050406030204" pitchFamily="18" charset="0"/>
                            </a:rPr>
                            <m:t>)</m:t>
                          </m:r>
                        </m:den>
                      </m:f>
                    </m:oMath>
                  </m:oMathPara>
                </a14:m>
                <a:endParaRPr lang="en-GB" dirty="0"/>
              </a:p>
            </p:txBody>
          </p:sp>
        </mc:Choice>
        <mc:Fallback xmlns="">
          <p:sp>
            <p:nvSpPr>
              <p:cNvPr id="4" name="TextBox 3">
                <a:extLst>
                  <a:ext uri="{FF2B5EF4-FFF2-40B4-BE49-F238E27FC236}">
                    <a16:creationId xmlns:a16="http://schemas.microsoft.com/office/drawing/2014/main" id="{380C198F-9DC4-239A-2C29-19695128A52B}"/>
                  </a:ext>
                </a:extLst>
              </p:cNvPr>
              <p:cNvSpPr txBox="1">
                <a:spLocks noRot="1" noChangeAspect="1" noMove="1" noResize="1" noEditPoints="1" noAdjustHandles="1" noChangeArrowheads="1" noChangeShapeType="1" noTextEdit="1"/>
              </p:cNvSpPr>
              <p:nvPr/>
            </p:nvSpPr>
            <p:spPr>
              <a:xfrm>
                <a:off x="3257248" y="2478495"/>
                <a:ext cx="5152500" cy="1344086"/>
              </a:xfrm>
              <a:prstGeom prst="rect">
                <a:avLst/>
              </a:prstGeom>
              <a:blipFill>
                <a:blip r:embed="rId2"/>
                <a:stretch>
                  <a:fillRect r="-737" b="-13208"/>
                </a:stretch>
              </a:blipFill>
            </p:spPr>
            <p:txBody>
              <a:bodyPr/>
              <a:lstStyle/>
              <a:p>
                <a:r>
                  <a:rPr lang="en-GB">
                    <a:noFill/>
                  </a:rPr>
                  <a:t> </a:t>
                </a:r>
              </a:p>
            </p:txBody>
          </p:sp>
        </mc:Fallback>
      </mc:AlternateContent>
      <p:sp>
        <p:nvSpPr>
          <p:cNvPr id="5" name="Rounded Rectangular Callout 4">
            <a:extLst>
              <a:ext uri="{FF2B5EF4-FFF2-40B4-BE49-F238E27FC236}">
                <a16:creationId xmlns:a16="http://schemas.microsoft.com/office/drawing/2014/main" id="{12B4F7C0-EB28-D84E-139A-989B8656F1D6}"/>
              </a:ext>
            </a:extLst>
          </p:cNvPr>
          <p:cNvSpPr/>
          <p:nvPr/>
        </p:nvSpPr>
        <p:spPr>
          <a:xfrm>
            <a:off x="1689110" y="173960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Posterior</a:t>
            </a:r>
          </a:p>
        </p:txBody>
      </p:sp>
      <p:sp>
        <p:nvSpPr>
          <p:cNvPr id="6" name="Rounded Rectangular Callout 5">
            <a:extLst>
              <a:ext uri="{FF2B5EF4-FFF2-40B4-BE49-F238E27FC236}">
                <a16:creationId xmlns:a16="http://schemas.microsoft.com/office/drawing/2014/main" id="{E1585D8D-AB70-4CBE-8ECE-18D798FA99AB}"/>
              </a:ext>
            </a:extLst>
          </p:cNvPr>
          <p:cNvSpPr/>
          <p:nvPr/>
        </p:nvSpPr>
        <p:spPr>
          <a:xfrm>
            <a:off x="4364971" y="1268760"/>
            <a:ext cx="1568137" cy="735178"/>
          </a:xfrm>
          <a:prstGeom prst="wedgeRoundRectCallout">
            <a:avLst>
              <a:gd name="adj1" fmla="val 68608"/>
              <a:gd name="adj2" fmla="val 107623"/>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Likelihood</a:t>
            </a:r>
          </a:p>
        </p:txBody>
      </p:sp>
      <p:sp>
        <p:nvSpPr>
          <p:cNvPr id="7" name="Rounded Rectangular Callout 6">
            <a:extLst>
              <a:ext uri="{FF2B5EF4-FFF2-40B4-BE49-F238E27FC236}">
                <a16:creationId xmlns:a16="http://schemas.microsoft.com/office/drawing/2014/main" id="{3356BD59-FE16-1E16-0EBC-7A52589BA653}"/>
              </a:ext>
            </a:extLst>
          </p:cNvPr>
          <p:cNvSpPr/>
          <p:nvPr/>
        </p:nvSpPr>
        <p:spPr>
          <a:xfrm>
            <a:off x="7737783" y="1268760"/>
            <a:ext cx="1085327" cy="735178"/>
          </a:xfrm>
          <a:prstGeom prst="wedgeRoundRectCallout">
            <a:avLst>
              <a:gd name="adj1" fmla="val -52177"/>
              <a:gd name="adj2" fmla="val 119772"/>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Prior</a:t>
            </a:r>
          </a:p>
        </p:txBody>
      </p:sp>
      <p:sp>
        <p:nvSpPr>
          <p:cNvPr id="8" name="Rounded Rectangular Callout 7">
            <a:extLst>
              <a:ext uri="{FF2B5EF4-FFF2-40B4-BE49-F238E27FC236}">
                <a16:creationId xmlns:a16="http://schemas.microsoft.com/office/drawing/2014/main" id="{DFDDF7B8-018D-D890-D2BF-F31ABC6B9E9C}"/>
              </a:ext>
            </a:extLst>
          </p:cNvPr>
          <p:cNvSpPr/>
          <p:nvPr/>
        </p:nvSpPr>
        <p:spPr>
          <a:xfrm>
            <a:off x="5200074" y="4315501"/>
            <a:ext cx="2146978" cy="735178"/>
          </a:xfrm>
          <a:prstGeom prst="wedgeRoundRectCallout">
            <a:avLst>
              <a:gd name="adj1" fmla="val 28255"/>
              <a:gd name="adj2" fmla="val -107580"/>
              <a:gd name="adj3" fmla="val 16667"/>
            </a:avLst>
          </a:prstGeom>
          <a:solidFill>
            <a:srgbClr val="FFC000">
              <a:alpha val="29125"/>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Gill Sans MT" panose="020B0502020104020203" pitchFamily="34" charset="77"/>
              </a:rPr>
              <a:t>Marginalisation</a:t>
            </a:r>
          </a:p>
        </p:txBody>
      </p:sp>
    </p:spTree>
    <p:extLst>
      <p:ext uri="{BB962C8B-B14F-4D97-AF65-F5344CB8AC3E}">
        <p14:creationId xmlns:p14="http://schemas.microsoft.com/office/powerpoint/2010/main" val="39628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6672-4D0A-3153-5183-969E11C38190}"/>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1A07EE49-322A-1BDF-9658-E6431C0B31B5}"/>
              </a:ext>
            </a:extLst>
          </p:cNvPr>
          <p:cNvSpPr>
            <a:spLocks noGrp="1"/>
          </p:cNvSpPr>
          <p:nvPr>
            <p:ph idx="1"/>
          </p:nvPr>
        </p:nvSpPr>
        <p:spPr/>
        <p:txBody>
          <a:bodyPr/>
          <a:lstStyle/>
          <a:p>
            <a:r>
              <a:rPr lang="en-GB" dirty="0">
                <a:effectLst/>
              </a:rPr>
              <a:t>As an example of how to use the Bayes rule, consider the following medical diagnosis problem.</a:t>
            </a:r>
          </a:p>
          <a:p>
            <a:r>
              <a:rPr lang="en-GB" dirty="0">
                <a:effectLst/>
              </a:rPr>
              <a:t>Suppose you have a patient who </a:t>
            </a:r>
            <a:r>
              <a:rPr lang="en-GB" dirty="0"/>
              <a:t>is in their 50s, and you decide to have a medical test for diagnosing </a:t>
            </a:r>
            <a:r>
              <a:rPr lang="en-GB" dirty="0">
                <a:effectLst/>
              </a:rPr>
              <a:t>a neurological condition. If the test is positive, what is the probability of the patient has the disease? </a:t>
            </a:r>
          </a:p>
          <a:p>
            <a:endParaRPr lang="en-GB" dirty="0">
              <a:effectLst/>
            </a:endParaRPr>
          </a:p>
          <a:p>
            <a:r>
              <a:rPr lang="en-GB" dirty="0">
                <a:effectLst/>
              </a:rPr>
              <a:t>That</a:t>
            </a:r>
            <a:r>
              <a:rPr lang="en-GB" dirty="0"/>
              <a:t> </a:t>
            </a:r>
            <a:r>
              <a:rPr lang="en-GB" dirty="0">
                <a:effectLst/>
              </a:rPr>
              <a:t>obviously depends on how reliable the test is.</a:t>
            </a:r>
          </a:p>
          <a:p>
            <a:endParaRPr lang="en-US" dirty="0"/>
          </a:p>
        </p:txBody>
      </p:sp>
      <p:sp>
        <p:nvSpPr>
          <p:cNvPr id="4" name="Slide Number Placeholder 3">
            <a:extLst>
              <a:ext uri="{FF2B5EF4-FFF2-40B4-BE49-F238E27FC236}">
                <a16:creationId xmlns:a16="http://schemas.microsoft.com/office/drawing/2014/main" id="{B8856BCD-574D-D78E-ABFB-A1BDB64D4C02}"/>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spTree>
    <p:extLst>
      <p:ext uri="{BB962C8B-B14F-4D97-AF65-F5344CB8AC3E}">
        <p14:creationId xmlns:p14="http://schemas.microsoft.com/office/powerpoint/2010/main" val="35194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7F12-86B0-D7CC-71F6-9B9067549502}"/>
              </a:ext>
            </a:extLst>
          </p:cNvPr>
          <p:cNvSpPr>
            <a:spLocks noGrp="1"/>
          </p:cNvSpPr>
          <p:nvPr>
            <p:ph type="title"/>
          </p:nvPr>
        </p:nvSpPr>
        <p:spPr/>
        <p:txBody>
          <a:bodyPr/>
          <a:lstStyle/>
          <a:p>
            <a:r>
              <a:rPr lang="en-GB" dirty="0">
                <a:effectLst/>
              </a:rPr>
              <a:t>Example: medical diagnosis</a:t>
            </a:r>
            <a:endParaRPr lang="en-US" dirty="0"/>
          </a:p>
        </p:txBody>
      </p:sp>
      <p:sp>
        <p:nvSpPr>
          <p:cNvPr id="3" name="Content Placeholder 2">
            <a:extLst>
              <a:ext uri="{FF2B5EF4-FFF2-40B4-BE49-F238E27FC236}">
                <a16:creationId xmlns:a16="http://schemas.microsoft.com/office/drawing/2014/main" id="{0CE43907-5A8C-626E-B3FB-08120031840E}"/>
              </a:ext>
            </a:extLst>
          </p:cNvPr>
          <p:cNvSpPr>
            <a:spLocks noGrp="1"/>
          </p:cNvSpPr>
          <p:nvPr>
            <p:ph idx="1"/>
          </p:nvPr>
        </p:nvSpPr>
        <p:spPr/>
        <p:txBody>
          <a:bodyPr/>
          <a:lstStyle/>
          <a:p>
            <a:r>
              <a:rPr lang="en-GB" dirty="0">
                <a:effectLst/>
              </a:rPr>
              <a:t>Suppose you are told the test has a </a:t>
            </a:r>
            <a:r>
              <a:rPr lang="en-GB" b="1" dirty="0">
                <a:effectLst/>
              </a:rPr>
              <a:t>sensitivity </a:t>
            </a:r>
            <a:r>
              <a:rPr lang="en-GB" dirty="0">
                <a:effectLst/>
              </a:rPr>
              <a:t>of 80%, which means that if a patient has the disease, the test will be positive with a probability of 0.8. </a:t>
            </a:r>
          </a:p>
          <a:p>
            <a:r>
              <a:rPr lang="en-GB" dirty="0">
                <a:effectLst/>
              </a:rPr>
              <a:t>In other words,</a:t>
            </a:r>
          </a:p>
          <a:p>
            <a:endParaRPr lang="en-GB" dirty="0"/>
          </a:p>
          <a:p>
            <a:endParaRPr lang="en-GB" dirty="0">
              <a:effectLst/>
            </a:endParaRPr>
          </a:p>
          <a:p>
            <a:r>
              <a:rPr lang="en-GB" dirty="0">
                <a:effectLst/>
              </a:rPr>
              <a:t>where x = 1 is the test is positive, and y = 1 is the event the patient has the disease. </a:t>
            </a:r>
          </a:p>
          <a:p>
            <a:r>
              <a:rPr lang="en-GB" sz="2160" dirty="0"/>
              <a:t>Many people conclude they are, therefore, 80% likely to have the neurological condition. </a:t>
            </a:r>
            <a:r>
              <a:rPr lang="en-GB" sz="2160" dirty="0">
                <a:solidFill>
                  <a:srgbClr val="FF0000"/>
                </a:solidFill>
              </a:rPr>
              <a:t>But this is not true</a:t>
            </a:r>
            <a:r>
              <a:rPr lang="en-GB" sz="2160" dirty="0"/>
              <a:t>! It ignores the prior probability of having the disease in the given age group, which is quite low (e.g., let’s assume for this example it is 0.004 – </a:t>
            </a:r>
            <a:r>
              <a:rPr lang="en-GB" sz="2160" dirty="0">
                <a:solidFill>
                  <a:srgbClr val="FF0000"/>
                </a:solidFill>
              </a:rPr>
              <a:t>note: this is not a clinically verified number and only an example to explain the concept of conditional probability</a:t>
            </a:r>
            <a:r>
              <a:rPr lang="en-GB" sz="2160" dirty="0"/>
              <a:t>):</a:t>
            </a:r>
          </a:p>
        </p:txBody>
      </p:sp>
      <p:sp>
        <p:nvSpPr>
          <p:cNvPr id="4" name="Slide Number Placeholder 3">
            <a:extLst>
              <a:ext uri="{FF2B5EF4-FFF2-40B4-BE49-F238E27FC236}">
                <a16:creationId xmlns:a16="http://schemas.microsoft.com/office/drawing/2014/main" id="{B43361DB-713F-AF46-61E0-6149EB9E7FE8}"/>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6" name="Picture 5" descr="A picture containing text&#10;&#10;Description automatically generated">
            <a:extLst>
              <a:ext uri="{FF2B5EF4-FFF2-40B4-BE49-F238E27FC236}">
                <a16:creationId xmlns:a16="http://schemas.microsoft.com/office/drawing/2014/main" id="{66104ED0-C7C7-DC11-0516-305DB71B3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532" y="2737723"/>
            <a:ext cx="3890939" cy="830878"/>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96109B40-389A-B75F-8BD6-7DB12C9C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2" y="5632475"/>
            <a:ext cx="3110746" cy="677045"/>
          </a:xfrm>
          <a:prstGeom prst="rect">
            <a:avLst/>
          </a:prstGeom>
        </p:spPr>
      </p:pic>
    </p:spTree>
    <p:extLst>
      <p:ext uri="{BB962C8B-B14F-4D97-AF65-F5344CB8AC3E}">
        <p14:creationId xmlns:p14="http://schemas.microsoft.com/office/powerpoint/2010/main" val="88479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8DF3-FB34-5042-7EA5-36ADCAA3219C}"/>
              </a:ext>
            </a:extLst>
          </p:cNvPr>
          <p:cNvSpPr>
            <a:spLocks noGrp="1"/>
          </p:cNvSpPr>
          <p:nvPr>
            <p:ph type="title"/>
          </p:nvPr>
        </p:nvSpPr>
        <p:spPr/>
        <p:txBody>
          <a:bodyPr/>
          <a:lstStyle/>
          <a:p>
            <a:r>
              <a:rPr lang="en-GB" dirty="0"/>
              <a:t>Example: medical diagnosis</a:t>
            </a:r>
            <a:endParaRPr lang="en-US" dirty="0"/>
          </a:p>
        </p:txBody>
      </p:sp>
      <p:sp>
        <p:nvSpPr>
          <p:cNvPr id="3" name="Content Placeholder 2">
            <a:extLst>
              <a:ext uri="{FF2B5EF4-FFF2-40B4-BE49-F238E27FC236}">
                <a16:creationId xmlns:a16="http://schemas.microsoft.com/office/drawing/2014/main" id="{85D2F9D2-E54D-0B42-473F-06E1F66580EB}"/>
              </a:ext>
            </a:extLst>
          </p:cNvPr>
          <p:cNvSpPr>
            <a:spLocks noGrp="1"/>
          </p:cNvSpPr>
          <p:nvPr>
            <p:ph idx="1"/>
          </p:nvPr>
        </p:nvSpPr>
        <p:spPr/>
        <p:txBody>
          <a:bodyPr/>
          <a:lstStyle/>
          <a:p>
            <a:r>
              <a:rPr lang="en-GB" sz="2160" dirty="0"/>
              <a:t>Ignoring this prior is called the </a:t>
            </a:r>
            <a:r>
              <a:rPr lang="en-GB" sz="2160" dirty="0">
                <a:solidFill>
                  <a:srgbClr val="FF0000"/>
                </a:solidFill>
              </a:rPr>
              <a:t>base rate fallacy</a:t>
            </a:r>
            <a:r>
              <a:rPr lang="en-GB" sz="2160" dirty="0"/>
              <a:t>. We also need to take into account the fact that the test may be a false positive or false alarm. Unfortunately, such false positives are quite likely (for example, due to the screening technology):</a:t>
            </a:r>
          </a:p>
          <a:p>
            <a:pPr marL="0" indent="0">
              <a:buNone/>
            </a:pPr>
            <a:endParaRPr lang="en-GB" sz="2160" dirty="0"/>
          </a:p>
          <a:p>
            <a:r>
              <a:rPr lang="en-GB" sz="2160" dirty="0"/>
              <a:t>Combining these three terms using the Bayes rule, we can compute the correct answer as follows:</a:t>
            </a:r>
          </a:p>
          <a:p>
            <a:endParaRPr lang="en-GB" sz="2160" dirty="0"/>
          </a:p>
          <a:p>
            <a:endParaRPr lang="en-GB" sz="2160" dirty="0"/>
          </a:p>
          <a:p>
            <a:endParaRPr lang="en-GB" sz="2160" dirty="0"/>
          </a:p>
          <a:p>
            <a:r>
              <a:rPr lang="en-GB" sz="2160" dirty="0"/>
              <a:t>where p(y = 0) = 1 − p(y = 1) = 0.996. In other words, if the test is positive, the patient has about a 3% chance of having the condition.</a:t>
            </a:r>
          </a:p>
          <a:p>
            <a:endParaRPr lang="en-GB" dirty="0">
              <a:effectLst/>
            </a:endParaRP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4C19B572-30D8-4D6F-0A87-091A75C1A45E}"/>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pic>
        <p:nvPicPr>
          <p:cNvPr id="6" name="Picture 5" descr="A picture containing text, watch, clock, gauge&#10;&#10;Description automatically generated">
            <a:extLst>
              <a:ext uri="{FF2B5EF4-FFF2-40B4-BE49-F238E27FC236}">
                <a16:creationId xmlns:a16="http://schemas.microsoft.com/office/drawing/2014/main" id="{069E59E4-69DE-F245-5507-D580B71A6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122" y="2343514"/>
            <a:ext cx="3443005" cy="678168"/>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3619B34C-49EE-9E88-D6A7-3C162EA9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1" y="3872641"/>
            <a:ext cx="6762869" cy="1174603"/>
          </a:xfrm>
          <a:prstGeom prst="rect">
            <a:avLst/>
          </a:prstGeom>
        </p:spPr>
      </p:pic>
    </p:spTree>
    <p:extLst>
      <p:ext uri="{BB962C8B-B14F-4D97-AF65-F5344CB8AC3E}">
        <p14:creationId xmlns:p14="http://schemas.microsoft.com/office/powerpoint/2010/main" val="894357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6E79-5FE8-B3B6-3758-2E13A3154A81}"/>
              </a:ext>
            </a:extLst>
          </p:cNvPr>
          <p:cNvSpPr>
            <a:spLocks noGrp="1"/>
          </p:cNvSpPr>
          <p:nvPr>
            <p:ph type="title"/>
          </p:nvPr>
        </p:nvSpPr>
        <p:spPr/>
        <p:txBody>
          <a:bodyPr/>
          <a:lstStyle/>
          <a:p>
            <a:r>
              <a:rPr lang="en-GB" dirty="0"/>
              <a:t>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F88AFC-BA85-87C2-EF84-E7F3AA7B70CA}"/>
                  </a:ext>
                </a:extLst>
              </p:cNvPr>
              <p:cNvSpPr>
                <a:spLocks noGrp="1"/>
              </p:cNvSpPr>
              <p:nvPr>
                <p:ph idx="1"/>
              </p:nvPr>
            </p:nvSpPr>
            <p:spPr/>
            <p:txBody>
              <a:bodyPr/>
              <a:lstStyle/>
              <a:p>
                <a:r>
                  <a:rPr lang="en-GB" dirty="0"/>
                  <a:t>The probability of an event is the fraction of times that the event occurs out of the total number of trials, in the limit that the total number of trials goes to infinity. </a:t>
                </a:r>
              </a:p>
              <a:p>
                <a:r>
                  <a:rPr lang="en-GB" dirty="0"/>
                  <a:t>By definition, probabilities must be between </a:t>
                </a:r>
                <a14:m>
                  <m:oMath xmlns:m="http://schemas.openxmlformats.org/officeDocument/2006/math">
                    <m:r>
                      <a:rPr lang="en-GB" i="1" dirty="0" smtClean="0">
                        <a:latin typeface="Cambria Math" panose="02040503050406030204" pitchFamily="18" charset="0"/>
                      </a:rPr>
                      <m:t>[0,1]</m:t>
                    </m:r>
                  </m:oMath>
                </a14:m>
                <a:endParaRPr lang="en-GB" dirty="0"/>
              </a:p>
              <a:p>
                <a:endParaRPr lang="en-GB" dirty="0"/>
              </a:p>
              <a:p>
                <a:r>
                  <a:rPr lang="en-GB" dirty="0"/>
                  <a:t>The probability that </a:t>
                </a:r>
                <a14:m>
                  <m:oMath xmlns:m="http://schemas.openxmlformats.org/officeDocument/2006/math">
                    <m:r>
                      <a:rPr lang="en-GB" i="1" dirty="0" smtClean="0">
                        <a:latin typeface="Cambria Math" panose="02040503050406030204" pitchFamily="18" charset="0"/>
                      </a:rPr>
                      <m:t>𝑋</m:t>
                    </m:r>
                  </m:oMath>
                </a14:m>
                <a:r>
                  <a:rPr lang="en-GB" dirty="0"/>
                  <a:t> will take the value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oMath>
                </a14:m>
                <a:r>
                  <a:rPr lang="en-GB" dirty="0"/>
                  <a:t> and </a:t>
                </a:r>
                <a14:m>
                  <m:oMath xmlns:m="http://schemas.openxmlformats.org/officeDocument/2006/math">
                    <m:r>
                      <a:rPr lang="en-GB" b="0" i="1" dirty="0" smtClean="0">
                        <a:latin typeface="Cambria Math" panose="02040503050406030204" pitchFamily="18" charset="0"/>
                      </a:rPr>
                      <m:t>𝑌</m:t>
                    </m:r>
                  </m:oMath>
                </a14:m>
                <a:r>
                  <a:rPr lang="en-GB" dirty="0"/>
                  <a:t> will take the value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𝑗</m:t>
                        </m:r>
                      </m:sub>
                    </m:sSub>
                  </m:oMath>
                </a14:m>
                <a:r>
                  <a:rPr lang="en-GB" dirty="0"/>
                  <a:t> is written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1" dirty="0" smtClean="0">
                              <a:latin typeface="Cambria Math" panose="02040503050406030204" pitchFamily="18" charset="0"/>
                            </a:rPr>
                            <m:t>, </m:t>
                          </m:r>
                          <m:r>
                            <a:rPr lang="en-GB" b="0" i="1" dirty="0" smtClean="0">
                              <a:latin typeface="Cambria Math" panose="02040503050406030204" pitchFamily="18" charset="0"/>
                            </a:rPr>
                            <m:t>𝑌</m:t>
                          </m:r>
                          <m:r>
                            <a:rPr lang="en-GB" b="0" i="1" dirty="0" smtClean="0">
                              <a:latin typeface="Cambria Math" panose="02040503050406030204" pitchFamily="18" charset="0"/>
                            </a:rPr>
                            <m:t>=</m:t>
                          </m:r>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𝑖</m:t>
                              </m:r>
                            </m:sub>
                          </m:sSub>
                        </m:e>
                      </m:d>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num>
                        <m:den>
                          <m:r>
                            <a:rPr lang="en-GB" b="0" i="1" dirty="0" smtClean="0">
                              <a:latin typeface="Cambria Math" panose="02040503050406030204" pitchFamily="18" charset="0"/>
                            </a:rPr>
                            <m:t>𝑁</m:t>
                          </m:r>
                        </m:den>
                      </m:f>
                    </m:oMath>
                  </m:oMathPara>
                </a14:m>
                <a:endParaRPr lang="en-GB" dirty="0"/>
              </a:p>
              <a:p>
                <a:pPr marL="0" indent="0">
                  <a:buNone/>
                </a:pPr>
                <a:r>
                  <a:rPr lang="en-GB" dirty="0"/>
                  <a:t>Where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𝑛</m:t>
                        </m:r>
                      </m:e>
                      <m:sub>
                        <m:r>
                          <a:rPr lang="en-GB" b="0" i="1" dirty="0" smtClean="0">
                            <a:latin typeface="Cambria Math" panose="02040503050406030204" pitchFamily="18" charset="0"/>
                          </a:rPr>
                          <m:t>𝑖𝑗</m:t>
                        </m:r>
                      </m:sub>
                    </m:sSub>
                  </m:oMath>
                </a14:m>
                <a:r>
                  <a:rPr lang="en-GB" dirty="0"/>
                  <a:t> is the number of points that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𝑗</m:t>
                        </m:r>
                      </m:sub>
                    </m:sSub>
                  </m:oMath>
                </a14:m>
                <a:r>
                  <a:rPr lang="en-GB" dirty="0"/>
                  <a:t> occur together. </a:t>
                </a:r>
              </a:p>
            </p:txBody>
          </p:sp>
        </mc:Choice>
        <mc:Fallback>
          <p:sp>
            <p:nvSpPr>
              <p:cNvPr id="3" name="Content Placeholder 2">
                <a:extLst>
                  <a:ext uri="{FF2B5EF4-FFF2-40B4-BE49-F238E27FC236}">
                    <a16:creationId xmlns:a16="http://schemas.microsoft.com/office/drawing/2014/main" id="{7AF88AFC-BA85-87C2-EF84-E7F3AA7B70CA}"/>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898D340-879A-3CAA-2523-F1BF7F38BD31}"/>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Tree>
    <p:extLst>
      <p:ext uri="{BB962C8B-B14F-4D97-AF65-F5344CB8AC3E}">
        <p14:creationId xmlns:p14="http://schemas.microsoft.com/office/powerpoint/2010/main" val="3562163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853E-CDD5-3EFC-40B8-4644FAA5CC75}"/>
              </a:ext>
            </a:extLst>
          </p:cNvPr>
          <p:cNvSpPr>
            <a:spLocks noGrp="1"/>
          </p:cNvSpPr>
          <p:nvPr>
            <p:ph type="title"/>
          </p:nvPr>
        </p:nvSpPr>
        <p:spPr/>
        <p:txBody>
          <a:bodyPr/>
          <a:lstStyle/>
          <a:p>
            <a:r>
              <a:rPr lang="en-GB" dirty="0"/>
              <a:t>Example: medical diagnosis</a:t>
            </a:r>
            <a:endParaRPr lang="en-US" dirty="0"/>
          </a:p>
        </p:txBody>
      </p:sp>
      <p:sp>
        <p:nvSpPr>
          <p:cNvPr id="3" name="Slide Number Placeholder 2">
            <a:extLst>
              <a:ext uri="{FF2B5EF4-FFF2-40B4-BE49-F238E27FC236}">
                <a16:creationId xmlns:a16="http://schemas.microsoft.com/office/drawing/2014/main" id="{3CF8A030-71C3-303A-6D25-408680240A21}"/>
              </a:ext>
            </a:extLst>
          </p:cNvPr>
          <p:cNvSpPr>
            <a:spLocks noGrp="1"/>
          </p:cNvSpPr>
          <p:nvPr>
            <p:ph type="sldNum" sz="quarter" idx="12"/>
          </p:nvPr>
        </p:nvSpPr>
        <p:spPr/>
        <p:txBody>
          <a:bodyPr/>
          <a:lstStyle/>
          <a:p>
            <a:fld id="{BB98F552-A29D-2D4E-8192-F20670493719}" type="slidenum">
              <a:rPr lang="en-GB" altLang="en-US" smtClean="0"/>
              <a:pPr/>
              <a:t>20</a:t>
            </a:fld>
            <a:endParaRPr lang="en-GB" altLang="en-US" dirty="0"/>
          </a:p>
        </p:txBody>
      </p:sp>
      <p:pic>
        <p:nvPicPr>
          <p:cNvPr id="4" name="Picture 3" descr="A picture containing text&#10;&#10;Description automatically generated">
            <a:extLst>
              <a:ext uri="{FF2B5EF4-FFF2-40B4-BE49-F238E27FC236}">
                <a16:creationId xmlns:a16="http://schemas.microsoft.com/office/drawing/2014/main" id="{EFF3503F-1AB8-198B-8DC2-3E14B68FA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073" y="1431032"/>
            <a:ext cx="3372481" cy="720166"/>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BFCE0527-5999-1005-417E-E5804AC88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219" y="2346928"/>
            <a:ext cx="3168299" cy="689572"/>
          </a:xfrm>
          <a:prstGeom prst="rect">
            <a:avLst/>
          </a:prstGeom>
        </p:spPr>
      </p:pic>
      <p:pic>
        <p:nvPicPr>
          <p:cNvPr id="6" name="Picture 5" descr="A picture containing text, watch, clock, gauge&#10;&#10;Description automatically generated">
            <a:extLst>
              <a:ext uri="{FF2B5EF4-FFF2-40B4-BE49-F238E27FC236}">
                <a16:creationId xmlns:a16="http://schemas.microsoft.com/office/drawing/2014/main" id="{94DCCCF9-C4A7-88F9-40F2-8A38CBC2C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638" y="3232230"/>
            <a:ext cx="3699836" cy="72875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B87FFF5-44CA-E1D9-4D40-3C9648093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7637" y="4117531"/>
            <a:ext cx="9140350" cy="1587534"/>
          </a:xfrm>
          <a:prstGeom prst="rect">
            <a:avLst/>
          </a:prstGeom>
        </p:spPr>
      </p:pic>
    </p:spTree>
    <p:extLst>
      <p:ext uri="{BB962C8B-B14F-4D97-AF65-F5344CB8AC3E}">
        <p14:creationId xmlns:p14="http://schemas.microsoft.com/office/powerpoint/2010/main" val="38452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BE19-4E9E-C919-25A1-DF875B0546C5}"/>
              </a:ext>
            </a:extLst>
          </p:cNvPr>
          <p:cNvSpPr>
            <a:spLocks noGrp="1"/>
          </p:cNvSpPr>
          <p:nvPr>
            <p:ph type="title"/>
          </p:nvPr>
        </p:nvSpPr>
        <p:spPr/>
        <p:txBody>
          <a:bodyPr/>
          <a:lstStyle/>
          <a:p>
            <a:r>
              <a:rPr lang="en-GB" dirty="0">
                <a:effectLst/>
              </a:rPr>
              <a:t>Independence</a:t>
            </a:r>
            <a:endParaRPr lang="en-US" dirty="0"/>
          </a:p>
        </p:txBody>
      </p:sp>
      <p:sp>
        <p:nvSpPr>
          <p:cNvPr id="3" name="Content Placeholder 2">
            <a:extLst>
              <a:ext uri="{FF2B5EF4-FFF2-40B4-BE49-F238E27FC236}">
                <a16:creationId xmlns:a16="http://schemas.microsoft.com/office/drawing/2014/main" id="{CF2525D4-825F-CF14-7166-039055A0D8EB}"/>
              </a:ext>
            </a:extLst>
          </p:cNvPr>
          <p:cNvSpPr>
            <a:spLocks noGrp="1"/>
          </p:cNvSpPr>
          <p:nvPr>
            <p:ph idx="1"/>
          </p:nvPr>
        </p:nvSpPr>
        <p:spPr/>
        <p:txBody>
          <a:bodyPr/>
          <a:lstStyle/>
          <a:p>
            <a:r>
              <a:rPr lang="en-GB" dirty="0">
                <a:effectLst/>
              </a:rPr>
              <a:t>We say X and Y are unconditionally independent or marginally independent, denoted X ⊥ Y, if we can represent the joint as:</a:t>
            </a:r>
          </a:p>
          <a:p>
            <a:endParaRPr lang="en-GB" dirty="0">
              <a:effectLst/>
            </a:endParaRPr>
          </a:p>
          <a:p>
            <a:endParaRPr lang="en-US" dirty="0"/>
          </a:p>
        </p:txBody>
      </p:sp>
      <p:sp>
        <p:nvSpPr>
          <p:cNvPr id="4" name="Slide Number Placeholder 3">
            <a:extLst>
              <a:ext uri="{FF2B5EF4-FFF2-40B4-BE49-F238E27FC236}">
                <a16:creationId xmlns:a16="http://schemas.microsoft.com/office/drawing/2014/main" id="{75E1E67F-E223-658F-1CAB-A00AB54FD569}"/>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p:pic>
        <p:nvPicPr>
          <p:cNvPr id="6" name="Picture 5" descr="Text&#10;&#10;Description automatically generated">
            <a:extLst>
              <a:ext uri="{FF2B5EF4-FFF2-40B4-BE49-F238E27FC236}">
                <a16:creationId xmlns:a16="http://schemas.microsoft.com/office/drawing/2014/main" id="{7713C0DC-982C-79D9-CC1F-EB50F7FEA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422" y="2679501"/>
            <a:ext cx="5185861" cy="922318"/>
          </a:xfrm>
          <a:prstGeom prst="rect">
            <a:avLst/>
          </a:prstGeom>
        </p:spPr>
      </p:pic>
      <p:sp>
        <p:nvSpPr>
          <p:cNvPr id="5" name="Oval 4">
            <a:extLst>
              <a:ext uri="{FF2B5EF4-FFF2-40B4-BE49-F238E27FC236}">
                <a16:creationId xmlns:a16="http://schemas.microsoft.com/office/drawing/2014/main" id="{A4B39121-4854-DC7D-B1D7-D1804FC1FFC7}"/>
              </a:ext>
            </a:extLst>
          </p:cNvPr>
          <p:cNvSpPr/>
          <p:nvPr/>
        </p:nvSpPr>
        <p:spPr>
          <a:xfrm>
            <a:off x="1775520" y="4465915"/>
            <a:ext cx="1489591" cy="1425734"/>
          </a:xfrm>
          <a:prstGeom prst="ellipse">
            <a:avLst/>
          </a:prstGeom>
          <a:solidFill>
            <a:srgbClr val="FF000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7" name="Oval 6">
            <a:extLst>
              <a:ext uri="{FF2B5EF4-FFF2-40B4-BE49-F238E27FC236}">
                <a16:creationId xmlns:a16="http://schemas.microsoft.com/office/drawing/2014/main" id="{34680F3D-C6B1-A677-6509-6DDB056F9B06}"/>
              </a:ext>
            </a:extLst>
          </p:cNvPr>
          <p:cNvSpPr/>
          <p:nvPr/>
        </p:nvSpPr>
        <p:spPr>
          <a:xfrm>
            <a:off x="3417303" y="4465915"/>
            <a:ext cx="1489591" cy="1425734"/>
          </a:xfrm>
          <a:prstGeom prst="ellipse">
            <a:avLst/>
          </a:prstGeom>
          <a:solidFill>
            <a:srgbClr val="0070C0">
              <a:alpha val="5990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spTree>
    <p:extLst>
      <p:ext uri="{BB962C8B-B14F-4D97-AF65-F5344CB8AC3E}">
        <p14:creationId xmlns:p14="http://schemas.microsoft.com/office/powerpoint/2010/main" val="4176858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448-24FE-5FD8-A7BF-3E37401A81CF}"/>
              </a:ext>
            </a:extLst>
          </p:cNvPr>
          <p:cNvSpPr>
            <a:spLocks noGrp="1"/>
          </p:cNvSpPr>
          <p:nvPr>
            <p:ph type="title"/>
          </p:nvPr>
        </p:nvSpPr>
        <p:spPr/>
        <p:txBody>
          <a:bodyPr/>
          <a:lstStyle/>
          <a:p>
            <a:r>
              <a:rPr lang="en-GB" dirty="0"/>
              <a:t>Probability density function </a:t>
            </a:r>
          </a:p>
        </p:txBody>
      </p:sp>
      <p:sp>
        <p:nvSpPr>
          <p:cNvPr id="4" name="Content Placeholder 3">
            <a:extLst>
              <a:ext uri="{FF2B5EF4-FFF2-40B4-BE49-F238E27FC236}">
                <a16:creationId xmlns:a16="http://schemas.microsoft.com/office/drawing/2014/main" id="{BA2D16A2-EAA3-5C96-FFA8-9214EC7BB0BE}"/>
              </a:ext>
            </a:extLst>
          </p:cNvPr>
          <p:cNvSpPr>
            <a:spLocks noGrp="1"/>
          </p:cNvSpPr>
          <p:nvPr>
            <p:ph idx="1"/>
          </p:nvPr>
        </p:nvSpPr>
        <p:spPr/>
        <p:txBody>
          <a:bodyPr/>
          <a:lstStyle/>
          <a:p>
            <a:r>
              <a:rPr lang="en-GB" dirty="0"/>
              <a:t>Consider a dice</a:t>
            </a:r>
          </a:p>
        </p:txBody>
      </p:sp>
      <p:sp>
        <p:nvSpPr>
          <p:cNvPr id="3" name="Slide Number Placeholder 2">
            <a:extLst>
              <a:ext uri="{FF2B5EF4-FFF2-40B4-BE49-F238E27FC236}">
                <a16:creationId xmlns:a16="http://schemas.microsoft.com/office/drawing/2014/main" id="{ECF25A56-BC4D-5D20-177F-E4059F82BA3B}"/>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cxnSp>
        <p:nvCxnSpPr>
          <p:cNvPr id="6" name="Straight Connector 5">
            <a:extLst>
              <a:ext uri="{FF2B5EF4-FFF2-40B4-BE49-F238E27FC236}">
                <a16:creationId xmlns:a16="http://schemas.microsoft.com/office/drawing/2014/main" id="{CE6996A7-EFCB-75E8-AFDA-5500A6265A4C}"/>
              </a:ext>
            </a:extLst>
          </p:cNvPr>
          <p:cNvCxnSpPr/>
          <p:nvPr/>
        </p:nvCxnSpPr>
        <p:spPr>
          <a:xfrm>
            <a:off x="1775520" y="2737723"/>
            <a:ext cx="0" cy="233305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A8C140-5574-E609-B846-4C655BF8C4CE}"/>
              </a:ext>
            </a:extLst>
          </p:cNvPr>
          <p:cNvCxnSpPr>
            <a:cxnSpLocks/>
          </p:cNvCxnSpPr>
          <p:nvPr/>
        </p:nvCxnSpPr>
        <p:spPr>
          <a:xfrm flipH="1">
            <a:off x="1775520" y="5057386"/>
            <a:ext cx="3715613" cy="1339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05D935-BCE6-3A4B-701D-C18C8A8E04A5}"/>
              </a:ext>
            </a:extLst>
          </p:cNvPr>
          <p:cNvSpPr txBox="1"/>
          <p:nvPr/>
        </p:nvSpPr>
        <p:spPr>
          <a:xfrm>
            <a:off x="1948339" y="5220255"/>
            <a:ext cx="304892" cy="350865"/>
          </a:xfrm>
          <a:prstGeom prst="rect">
            <a:avLst/>
          </a:prstGeom>
          <a:noFill/>
        </p:spPr>
        <p:txBody>
          <a:bodyPr wrap="none" rtlCol="0">
            <a:spAutoFit/>
          </a:bodyPr>
          <a:lstStyle/>
          <a:p>
            <a:r>
              <a:rPr lang="en-GB" sz="1680" dirty="0"/>
              <a:t>1</a:t>
            </a:r>
          </a:p>
        </p:txBody>
      </p:sp>
      <p:sp>
        <p:nvSpPr>
          <p:cNvPr id="11" name="TextBox 10">
            <a:extLst>
              <a:ext uri="{FF2B5EF4-FFF2-40B4-BE49-F238E27FC236}">
                <a16:creationId xmlns:a16="http://schemas.microsoft.com/office/drawing/2014/main" id="{E0955426-3A42-18B5-EC59-BD81A871ADF0}"/>
              </a:ext>
            </a:extLst>
          </p:cNvPr>
          <p:cNvSpPr txBox="1"/>
          <p:nvPr/>
        </p:nvSpPr>
        <p:spPr>
          <a:xfrm>
            <a:off x="2466797" y="5220254"/>
            <a:ext cx="304892" cy="350865"/>
          </a:xfrm>
          <a:prstGeom prst="rect">
            <a:avLst/>
          </a:prstGeom>
          <a:noFill/>
        </p:spPr>
        <p:txBody>
          <a:bodyPr wrap="none" rtlCol="0">
            <a:spAutoFit/>
          </a:bodyPr>
          <a:lstStyle/>
          <a:p>
            <a:r>
              <a:rPr lang="en-GB" sz="1680" dirty="0"/>
              <a:t>2</a:t>
            </a:r>
          </a:p>
        </p:txBody>
      </p:sp>
      <p:sp>
        <p:nvSpPr>
          <p:cNvPr id="12" name="TextBox 11">
            <a:extLst>
              <a:ext uri="{FF2B5EF4-FFF2-40B4-BE49-F238E27FC236}">
                <a16:creationId xmlns:a16="http://schemas.microsoft.com/office/drawing/2014/main" id="{4A880179-0E32-BBD0-2E0D-A31CA575FE0E}"/>
              </a:ext>
            </a:extLst>
          </p:cNvPr>
          <p:cNvSpPr txBox="1"/>
          <p:nvPr/>
        </p:nvSpPr>
        <p:spPr>
          <a:xfrm>
            <a:off x="3043422" y="5220254"/>
            <a:ext cx="304892" cy="350865"/>
          </a:xfrm>
          <a:prstGeom prst="rect">
            <a:avLst/>
          </a:prstGeom>
          <a:noFill/>
        </p:spPr>
        <p:txBody>
          <a:bodyPr wrap="none" rtlCol="0">
            <a:spAutoFit/>
          </a:bodyPr>
          <a:lstStyle/>
          <a:p>
            <a:r>
              <a:rPr lang="en-GB" sz="1680" dirty="0"/>
              <a:t>3</a:t>
            </a:r>
          </a:p>
        </p:txBody>
      </p:sp>
      <p:sp>
        <p:nvSpPr>
          <p:cNvPr id="13" name="TextBox 12">
            <a:extLst>
              <a:ext uri="{FF2B5EF4-FFF2-40B4-BE49-F238E27FC236}">
                <a16:creationId xmlns:a16="http://schemas.microsoft.com/office/drawing/2014/main" id="{C1D58781-B5F8-ACF0-D19A-1CD3F81ACD93}"/>
              </a:ext>
            </a:extLst>
          </p:cNvPr>
          <p:cNvSpPr txBox="1"/>
          <p:nvPr/>
        </p:nvSpPr>
        <p:spPr>
          <a:xfrm>
            <a:off x="3650677" y="5220251"/>
            <a:ext cx="304892" cy="350865"/>
          </a:xfrm>
          <a:prstGeom prst="rect">
            <a:avLst/>
          </a:prstGeom>
          <a:noFill/>
        </p:spPr>
        <p:txBody>
          <a:bodyPr wrap="none" rtlCol="0">
            <a:spAutoFit/>
          </a:bodyPr>
          <a:lstStyle/>
          <a:p>
            <a:r>
              <a:rPr lang="en-GB" sz="1680" dirty="0"/>
              <a:t>4</a:t>
            </a:r>
          </a:p>
        </p:txBody>
      </p:sp>
      <p:sp>
        <p:nvSpPr>
          <p:cNvPr id="14" name="TextBox 13">
            <a:extLst>
              <a:ext uri="{FF2B5EF4-FFF2-40B4-BE49-F238E27FC236}">
                <a16:creationId xmlns:a16="http://schemas.microsoft.com/office/drawing/2014/main" id="{4D63DADD-B87C-0074-DE91-CA4700E812B3}"/>
              </a:ext>
            </a:extLst>
          </p:cNvPr>
          <p:cNvSpPr txBox="1"/>
          <p:nvPr/>
        </p:nvSpPr>
        <p:spPr>
          <a:xfrm>
            <a:off x="4194989" y="5220253"/>
            <a:ext cx="304892" cy="350865"/>
          </a:xfrm>
          <a:prstGeom prst="rect">
            <a:avLst/>
          </a:prstGeom>
          <a:noFill/>
        </p:spPr>
        <p:txBody>
          <a:bodyPr wrap="none" rtlCol="0">
            <a:spAutoFit/>
          </a:bodyPr>
          <a:lstStyle/>
          <a:p>
            <a:r>
              <a:rPr lang="en-GB" sz="1680" dirty="0"/>
              <a:t>5</a:t>
            </a:r>
          </a:p>
        </p:txBody>
      </p:sp>
      <p:sp>
        <p:nvSpPr>
          <p:cNvPr id="15" name="TextBox 14">
            <a:extLst>
              <a:ext uri="{FF2B5EF4-FFF2-40B4-BE49-F238E27FC236}">
                <a16:creationId xmlns:a16="http://schemas.microsoft.com/office/drawing/2014/main" id="{34417DF9-7F3C-FEDC-2701-CB79F291CD02}"/>
              </a:ext>
            </a:extLst>
          </p:cNvPr>
          <p:cNvSpPr txBox="1"/>
          <p:nvPr/>
        </p:nvSpPr>
        <p:spPr>
          <a:xfrm>
            <a:off x="4713447" y="5220251"/>
            <a:ext cx="304892" cy="350865"/>
          </a:xfrm>
          <a:prstGeom prst="rect">
            <a:avLst/>
          </a:prstGeom>
          <a:noFill/>
        </p:spPr>
        <p:txBody>
          <a:bodyPr wrap="none" rtlCol="0">
            <a:spAutoFit/>
          </a:bodyPr>
          <a:lstStyle/>
          <a:p>
            <a:r>
              <a:rPr lang="en-GB" sz="1680" dirty="0"/>
              <a:t>6</a:t>
            </a:r>
          </a:p>
        </p:txBody>
      </p:sp>
      <p:sp>
        <p:nvSpPr>
          <p:cNvPr id="16" name="Rectangle 15">
            <a:extLst>
              <a:ext uri="{FF2B5EF4-FFF2-40B4-BE49-F238E27FC236}">
                <a16:creationId xmlns:a16="http://schemas.microsoft.com/office/drawing/2014/main" id="{54110CC1-B206-A3AE-1870-106CA8A0F89F}"/>
              </a:ext>
            </a:extLst>
          </p:cNvPr>
          <p:cNvSpPr/>
          <p:nvPr/>
        </p:nvSpPr>
        <p:spPr>
          <a:xfrm>
            <a:off x="1948339"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13EA6E4-953F-2A2D-5DF5-958A39767CED}"/>
              </a:ext>
            </a:extLst>
          </p:cNvPr>
          <p:cNvSpPr/>
          <p:nvPr/>
        </p:nvSpPr>
        <p:spPr>
          <a:xfrm>
            <a:off x="2466797"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54793F4-70B1-F473-9185-7420A0E5C3F4}"/>
              </a:ext>
            </a:extLst>
          </p:cNvPr>
          <p:cNvSpPr/>
          <p:nvPr/>
        </p:nvSpPr>
        <p:spPr>
          <a:xfrm>
            <a:off x="3043422" y="4293096"/>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522234E-5986-3EED-B862-DCCDC7510A54}"/>
              </a:ext>
            </a:extLst>
          </p:cNvPr>
          <p:cNvSpPr/>
          <p:nvPr/>
        </p:nvSpPr>
        <p:spPr>
          <a:xfrm>
            <a:off x="3626014" y="4288134"/>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9684CC-D747-2BA3-53D3-6FD2F5E399AA}"/>
              </a:ext>
            </a:extLst>
          </p:cNvPr>
          <p:cNvSpPr/>
          <p:nvPr/>
        </p:nvSpPr>
        <p:spPr>
          <a:xfrm>
            <a:off x="4202639" y="4288134"/>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43ADC5D-8579-FC04-F8F4-144FE2B29E74}"/>
              </a:ext>
            </a:extLst>
          </p:cNvPr>
          <p:cNvSpPr/>
          <p:nvPr/>
        </p:nvSpPr>
        <p:spPr>
          <a:xfrm>
            <a:off x="4760575" y="4279699"/>
            <a:ext cx="340862" cy="7776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2BB8765-2297-BA2F-1BDF-EBB6E40AD873}"/>
              </a:ext>
            </a:extLst>
          </p:cNvPr>
          <p:cNvSpPr txBox="1"/>
          <p:nvPr/>
        </p:nvSpPr>
        <p:spPr>
          <a:xfrm>
            <a:off x="1058128" y="4121934"/>
            <a:ext cx="651140" cy="313932"/>
          </a:xfrm>
          <a:prstGeom prst="rect">
            <a:avLst/>
          </a:prstGeom>
          <a:noFill/>
        </p:spPr>
        <p:txBody>
          <a:bodyPr wrap="none" rtlCol="0">
            <a:spAutoFit/>
          </a:bodyPr>
          <a:lstStyle/>
          <a:p>
            <a:r>
              <a:rPr lang="en-GB" sz="1440" dirty="0"/>
              <a:t>~0.17</a:t>
            </a:r>
          </a:p>
        </p:txBody>
      </p:sp>
      <p:cxnSp>
        <p:nvCxnSpPr>
          <p:cNvPr id="25" name="Straight Connector 24">
            <a:extLst>
              <a:ext uri="{FF2B5EF4-FFF2-40B4-BE49-F238E27FC236}">
                <a16:creationId xmlns:a16="http://schemas.microsoft.com/office/drawing/2014/main" id="{004F3248-9DF7-990F-2AC0-DFA55FB59498}"/>
              </a:ext>
            </a:extLst>
          </p:cNvPr>
          <p:cNvCxnSpPr/>
          <p:nvPr/>
        </p:nvCxnSpPr>
        <p:spPr>
          <a:xfrm>
            <a:off x="1706611" y="4288134"/>
            <a:ext cx="6891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154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75E8-94E5-7A2C-C992-3635E09CC3FF}"/>
              </a:ext>
            </a:extLst>
          </p:cNvPr>
          <p:cNvSpPr>
            <a:spLocks noGrp="1"/>
          </p:cNvSpPr>
          <p:nvPr>
            <p:ph type="title"/>
          </p:nvPr>
        </p:nvSpPr>
        <p:spPr/>
        <p:txBody>
          <a:bodyPr/>
          <a:lstStyle/>
          <a:p>
            <a:r>
              <a:rPr lang="en-GB" dirty="0">
                <a:effectLst/>
              </a:rPr>
              <a:t>Continuous random variables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5D7A74-3217-860C-C0A2-D14C43359E2E}"/>
                  </a:ext>
                </a:extLst>
              </p:cNvPr>
              <p:cNvSpPr>
                <a:spLocks noGrp="1"/>
              </p:cNvSpPr>
              <p:nvPr>
                <p:ph idx="1"/>
              </p:nvPr>
            </p:nvSpPr>
            <p:spPr/>
            <p:txBody>
              <a:bodyPr/>
              <a:lstStyle/>
              <a:p>
                <a:r>
                  <a:rPr lang="en-GB" dirty="0">
                    <a:effectLst/>
                  </a:rPr>
                  <a:t>So far, we have only considered reasoning about uncertain discrete quantities. </a:t>
                </a:r>
              </a:p>
              <a:p>
                <a:r>
                  <a:rPr lang="en-GB" dirty="0">
                    <a:effectLst/>
                  </a:rPr>
                  <a:t>Suppose X is some uncertain continuous quantity. The probability that X lies in any interval </a:t>
                </a:r>
                <a:r>
                  <a:rPr lang="en-GB" dirty="0">
                    <a:solidFill>
                      <a:srgbClr val="FF0000"/>
                    </a:solidFill>
                    <a:effectLst/>
                  </a:rPr>
                  <a:t>a ≤ X ≤ b </a:t>
                </a:r>
                <a:r>
                  <a:rPr lang="en-GB" dirty="0">
                    <a:effectLst/>
                  </a:rPr>
                  <a:t>can be computed as follows.</a:t>
                </a:r>
              </a:p>
              <a:p>
                <a:r>
                  <a:rPr lang="en-GB" dirty="0"/>
                  <a:t>Let’s d</a:t>
                </a:r>
                <a:r>
                  <a:rPr lang="en-GB" dirty="0">
                    <a:effectLst/>
                  </a:rPr>
                  <a:t>efine the events A = (X ≤ a), B = (X ≤ b) and W = (a &lt; X ≤ b).</a:t>
                </a:r>
              </a:p>
              <a:p>
                <a:endParaRPr lang="en-GB" dirty="0"/>
              </a:p>
              <a:p>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m:oMathPara>
                </a14:m>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𝐵</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𝑊</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035D7A74-3217-860C-C0A2-D14C43359E2E}"/>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4202DA3-F747-3ADC-0697-A41A1702DFEB}"/>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Tree>
    <p:extLst>
      <p:ext uri="{BB962C8B-B14F-4D97-AF65-F5344CB8AC3E}">
        <p14:creationId xmlns:p14="http://schemas.microsoft.com/office/powerpoint/2010/main" val="546630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5986-8956-511F-0256-5D307E1ED8C3}"/>
              </a:ext>
            </a:extLst>
          </p:cNvPr>
          <p:cNvSpPr>
            <a:spLocks noGrp="1"/>
          </p:cNvSpPr>
          <p:nvPr>
            <p:ph type="title"/>
          </p:nvPr>
        </p:nvSpPr>
        <p:spPr/>
        <p:txBody>
          <a:bodyPr/>
          <a:lstStyle/>
          <a:p>
            <a:r>
              <a:rPr lang="en-GB" dirty="0">
                <a:effectLst/>
              </a:rPr>
              <a:t>Cumulative Distribution Function (</a:t>
            </a:r>
            <a:r>
              <a:rPr lang="en-GB" dirty="0" err="1">
                <a:effectLst/>
              </a:rPr>
              <a:t>cdf</a:t>
            </a:r>
            <a:r>
              <a:rPr lang="en-GB" dirty="0">
                <a:effectLst/>
              </a:rPr>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F6D83-CA59-7539-BFC1-82AB7F04635F}"/>
                  </a:ext>
                </a:extLst>
              </p:cNvPr>
              <p:cNvSpPr>
                <a:spLocks noGrp="1"/>
              </p:cNvSpPr>
              <p:nvPr>
                <p:ph idx="1"/>
              </p:nvPr>
            </p:nvSpPr>
            <p:spPr/>
            <p:txBody>
              <a:bodyPr/>
              <a:lstStyle/>
              <a:p>
                <a:r>
                  <a:rPr lang="en-GB" dirty="0">
                    <a:effectLst/>
                  </a:rPr>
                  <a:t>Define the function </a:t>
                </a:r>
                <a14:m>
                  <m:oMath xmlns:m="http://schemas.openxmlformats.org/officeDocument/2006/math">
                    <m:r>
                      <m:rPr>
                        <m:sty m:val="p"/>
                      </m:rPr>
                      <a:rPr lang="en-GB" b="0" i="0" smtClean="0">
                        <a:effectLst/>
                        <a:latin typeface="Cambria Math" panose="02040503050406030204" pitchFamily="18" charset="0"/>
                      </a:rPr>
                      <m:t>F</m:t>
                    </m:r>
                    <m:d>
                      <m:dPr>
                        <m:ctrlPr>
                          <a:rPr lang="en-GB" b="0" i="1" smtClean="0">
                            <a:effectLst/>
                            <a:latin typeface="Cambria Math" panose="02040503050406030204" pitchFamily="18" charset="0"/>
                          </a:rPr>
                        </m:ctrlPr>
                      </m:dPr>
                      <m:e>
                        <m:r>
                          <m:rPr>
                            <m:sty m:val="p"/>
                          </m:rPr>
                          <a:rPr lang="en-GB" b="0" i="0" smtClean="0">
                            <a:effectLst/>
                            <a:latin typeface="Cambria Math" panose="02040503050406030204" pitchFamily="18" charset="0"/>
                          </a:rPr>
                          <m:t>q</m:t>
                        </m:r>
                      </m:e>
                    </m:d>
                    <m:r>
                      <a:rPr lang="en-GB" i="1" smtClean="0">
                        <a:effectLst/>
                        <a:latin typeface="Cambria Math" panose="02040503050406030204" pitchFamily="18" charset="0"/>
                      </a:rPr>
                      <m:t>≜</m:t>
                    </m:r>
                    <m:r>
                      <a:rPr lang="en-GB" b="0" i="1" smtClean="0">
                        <a:effectLst/>
                        <a:latin typeface="Cambria Math" panose="02040503050406030204" pitchFamily="18" charset="0"/>
                      </a:rPr>
                      <m:t>𝑝</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𝑞</m:t>
                    </m:r>
                    <m:r>
                      <a:rPr lang="en-GB" b="0" i="1" smtClean="0">
                        <a:effectLst/>
                        <a:latin typeface="Cambria Math" panose="02040503050406030204" pitchFamily="18" charset="0"/>
                      </a:rPr>
                      <m:t>)</m:t>
                    </m:r>
                  </m:oMath>
                </a14:m>
                <a:r>
                  <a:rPr lang="en-GB" dirty="0">
                    <a:effectLst/>
                  </a:rPr>
                  <a:t>. This is called the cumulative distribution function or </a:t>
                </a:r>
                <a:r>
                  <a:rPr lang="en-GB" dirty="0" err="1">
                    <a:effectLst/>
                  </a:rPr>
                  <a:t>cdf</a:t>
                </a:r>
                <a:r>
                  <a:rPr lang="en-GB" dirty="0">
                    <a:effectLst/>
                  </a:rPr>
                  <a:t> of X.</a:t>
                </a:r>
              </a:p>
              <a:p>
                <a:endParaRPr lang="en-GB" dirty="0"/>
              </a:p>
              <a:p>
                <a:pPr marL="0" indent="0">
                  <a:buNone/>
                </a:pPr>
                <a14:m>
                  <m:oMathPara xmlns:m="http://schemas.openxmlformats.org/officeDocument/2006/math">
                    <m:oMathParaPr>
                      <m:jc m:val="left"/>
                    </m:oMathParaPr>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 &lt; </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𝑏</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𝐹</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m:oMathPara>
                </a14:m>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20FF6D83-CA59-7539-BFC1-82AB7F04635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B5B91325-3C4F-54F9-68C3-51DE44F3FA8A}"/>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pic>
        <p:nvPicPr>
          <p:cNvPr id="6" name="Picture 5" descr="Diagram&#10;&#10;Description automatically generated">
            <a:extLst>
              <a:ext uri="{FF2B5EF4-FFF2-40B4-BE49-F238E27FC236}">
                <a16:creationId xmlns:a16="http://schemas.microsoft.com/office/drawing/2014/main" id="{4CAE2533-711B-0ADF-04F6-A527432E2C30}"/>
              </a:ext>
            </a:extLst>
          </p:cNvPr>
          <p:cNvPicPr>
            <a:picLocks noChangeAspect="1"/>
          </p:cNvPicPr>
          <p:nvPr/>
        </p:nvPicPr>
        <p:blipFill rotWithShape="1">
          <a:blip r:embed="rId3">
            <a:extLst>
              <a:ext uri="{28A0092B-C50C-407E-A947-70E740481C1C}">
                <a14:useLocalDpi xmlns:a14="http://schemas.microsoft.com/office/drawing/2010/main" val="0"/>
              </a:ext>
            </a:extLst>
          </a:blip>
          <a:srcRect l="8203" t="9625" r="6385"/>
          <a:stretch/>
        </p:blipFill>
        <p:spPr>
          <a:xfrm>
            <a:off x="6335357" y="2596944"/>
            <a:ext cx="4276166" cy="3032304"/>
          </a:xfrm>
          <a:prstGeom prst="rect">
            <a:avLst/>
          </a:prstGeom>
        </p:spPr>
      </p:pic>
    </p:spTree>
    <p:extLst>
      <p:ext uri="{BB962C8B-B14F-4D97-AF65-F5344CB8AC3E}">
        <p14:creationId xmlns:p14="http://schemas.microsoft.com/office/powerpoint/2010/main" val="3871760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6EF0-E1CD-EE9B-E002-1B990687C334}"/>
              </a:ext>
            </a:extLst>
          </p:cNvPr>
          <p:cNvSpPr>
            <a:spLocks noGrp="1"/>
          </p:cNvSpPr>
          <p:nvPr>
            <p:ph type="title"/>
          </p:nvPr>
        </p:nvSpPr>
        <p:spPr/>
        <p:txBody>
          <a:bodyPr/>
          <a:lstStyle/>
          <a:p>
            <a:r>
              <a:rPr lang="en-GB" dirty="0"/>
              <a:t>Probability Density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5A0995-CE30-0188-7823-50B14669B0D6}"/>
                  </a:ext>
                </a:extLst>
              </p:cNvPr>
              <p:cNvSpPr>
                <a:spLocks noGrp="1"/>
              </p:cNvSpPr>
              <p:nvPr>
                <p:ph idx="1"/>
              </p:nvPr>
            </p:nvSpPr>
            <p:spPr/>
            <p:txBody>
              <a:bodyPr/>
              <a:lstStyle/>
              <a:p>
                <a:r>
                  <a:rPr lang="en-GB" dirty="0">
                    <a:effectLst/>
                  </a:rPr>
                  <a:t>Now define f(x)= </a:t>
                </a:r>
                <a14:m>
                  <m:oMath xmlns:m="http://schemas.openxmlformats.org/officeDocument/2006/math">
                    <m:f>
                      <m:fPr>
                        <m:ctrlPr>
                          <a:rPr lang="en-GB" i="1" smtClean="0">
                            <a:effectLst/>
                            <a:latin typeface="Cambria Math" panose="02040503050406030204" pitchFamily="18" charset="0"/>
                          </a:rPr>
                        </m:ctrlPr>
                      </m:fPr>
                      <m:num>
                        <m:r>
                          <a:rPr lang="en-GB" i="1" smtClean="0">
                            <a:effectLst/>
                            <a:latin typeface="Cambria Math" panose="02040503050406030204" pitchFamily="18" charset="0"/>
                          </a:rPr>
                          <m:t>𝑑</m:t>
                        </m:r>
                      </m:num>
                      <m:den>
                        <m:r>
                          <a:rPr lang="en-GB" i="1" smtClean="0">
                            <a:effectLst/>
                            <a:latin typeface="Cambria Math" panose="02040503050406030204" pitchFamily="18" charset="0"/>
                          </a:rPr>
                          <m:t>𝑑𝑥</m:t>
                        </m:r>
                      </m:den>
                    </m:f>
                    <m:r>
                      <a:rPr lang="en-GB" b="0" i="1" smtClean="0">
                        <a:effectLst/>
                        <a:latin typeface="Cambria Math" panose="02040503050406030204" pitchFamily="18" charset="0"/>
                      </a:rPr>
                      <m:t>𝐹</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𝑥</m:t>
                        </m:r>
                      </m:e>
                    </m:d>
                  </m:oMath>
                </a14:m>
                <a:r>
                  <a:rPr lang="en-GB" dirty="0">
                    <a:effectLst/>
                  </a:rPr>
                  <a:t> (we assume this derivative exists); this is called the probability density function or pdf.</a:t>
                </a:r>
              </a:p>
              <a:p>
                <a:r>
                  <a:rPr lang="en-GB" dirty="0">
                    <a:effectLst/>
                  </a:rPr>
                  <a:t>Given a pdf, we can compute the probability of a continuous variable being in a finite interval as follows:</a:t>
                </a:r>
              </a:p>
              <a:p>
                <a:endParaRPr lang="en-GB" dirty="0"/>
              </a:p>
              <a:p>
                <a:endParaRPr lang="en-GB" dirty="0">
                  <a:effectLst/>
                </a:endParaRPr>
              </a:p>
              <a:p>
                <a:r>
                  <a:rPr lang="en-GB" dirty="0">
                    <a:effectLst/>
                  </a:rPr>
                  <a:t>As the size of the interval gets smaller, we can write</a:t>
                </a:r>
              </a:p>
              <a:p>
                <a:endParaRPr lang="en-GB" dirty="0">
                  <a:effectLst/>
                </a:endParaRP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3E5A0995-CE30-0188-7823-50B14669B0D6}"/>
                  </a:ext>
                </a:extLst>
              </p:cNvPr>
              <p:cNvSpPr>
                <a:spLocks noGrp="1" noRot="1" noChangeAspect="1" noMove="1" noResize="1" noEditPoints="1" noAdjustHandles="1" noChangeArrowheads="1" noChangeShapeType="1" noTextEdit="1"/>
              </p:cNvSpPr>
              <p:nvPr>
                <p:ph idx="1"/>
              </p:nvPr>
            </p:nvSpPr>
            <p:spPr>
              <a:blipFill>
                <a:blip r:embed="rId2"/>
                <a:stretch>
                  <a:fillRect l="-772" r="-77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955DBCC-46EE-5D40-3E07-E66F85C1E87E}"/>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6" name="Picture 5" descr="A picture containing watch, clock&#10;&#10;Description automatically generated">
            <a:extLst>
              <a:ext uri="{FF2B5EF4-FFF2-40B4-BE49-F238E27FC236}">
                <a16:creationId xmlns:a16="http://schemas.microsoft.com/office/drawing/2014/main" id="{4D7AD85E-D32F-FF4D-8004-27B063D97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531" y="3265170"/>
            <a:ext cx="3931920" cy="975360"/>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35A78163-A221-827E-3B00-D4A7635A8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6531" y="5269547"/>
            <a:ext cx="3962400" cy="640080"/>
          </a:xfrm>
          <a:prstGeom prst="rect">
            <a:avLst/>
          </a:prstGeom>
        </p:spPr>
      </p:pic>
    </p:spTree>
    <p:extLst>
      <p:ext uri="{BB962C8B-B14F-4D97-AF65-F5344CB8AC3E}">
        <p14:creationId xmlns:p14="http://schemas.microsoft.com/office/powerpoint/2010/main" val="1389152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7E42-6449-E0C6-3E40-ADF9EDFDA567}"/>
              </a:ext>
            </a:extLst>
          </p:cNvPr>
          <p:cNvSpPr>
            <a:spLocks noGrp="1"/>
          </p:cNvSpPr>
          <p:nvPr>
            <p:ph type="title"/>
          </p:nvPr>
        </p:nvSpPr>
        <p:spPr/>
        <p:txBody>
          <a:bodyPr/>
          <a:lstStyle/>
          <a:p>
            <a:r>
              <a:rPr lang="en-GB" sz="2400" dirty="0"/>
              <a:t>Probability Density Function vs Cumulative Distribution Function </a:t>
            </a:r>
          </a:p>
        </p:txBody>
      </p:sp>
      <p:sp>
        <p:nvSpPr>
          <p:cNvPr id="3" name="Slide Number Placeholder 2">
            <a:extLst>
              <a:ext uri="{FF2B5EF4-FFF2-40B4-BE49-F238E27FC236}">
                <a16:creationId xmlns:a16="http://schemas.microsoft.com/office/drawing/2014/main" id="{92269CD5-D322-7B6C-A6EC-308DBE727D09}"/>
              </a:ext>
            </a:extLst>
          </p:cNvPr>
          <p:cNvSpPr>
            <a:spLocks noGrp="1"/>
          </p:cNvSpPr>
          <p:nvPr>
            <p:ph type="sldNum" sz="quarter" idx="12"/>
          </p:nvPr>
        </p:nvSpPr>
        <p:spPr/>
        <p:txBody>
          <a:bodyPr/>
          <a:lstStyle/>
          <a:p>
            <a:fld id="{BB98F552-A29D-2D4E-8192-F20670493719}" type="slidenum">
              <a:rPr lang="en-GB" altLang="en-US" smtClean="0"/>
              <a:pPr/>
              <a:t>26</a:t>
            </a:fld>
            <a:endParaRPr lang="en-GB" altLang="en-US" dirty="0"/>
          </a:p>
        </p:txBody>
      </p:sp>
      <p:pic>
        <p:nvPicPr>
          <p:cNvPr id="5" name="Picture 4" descr="Chart, histogram&#10;&#10;Description automatically generated">
            <a:extLst>
              <a:ext uri="{FF2B5EF4-FFF2-40B4-BE49-F238E27FC236}">
                <a16:creationId xmlns:a16="http://schemas.microsoft.com/office/drawing/2014/main" id="{9BDB6467-9B1F-C4E7-83E9-B2565D5E8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911" y="1953719"/>
            <a:ext cx="4549806" cy="2954566"/>
          </a:xfrm>
          <a:prstGeom prst="rect">
            <a:avLst/>
          </a:prstGeom>
        </p:spPr>
      </p:pic>
      <p:pic>
        <p:nvPicPr>
          <p:cNvPr id="7" name="Picture 6" descr="Chart&#10;&#10;Description automatically generated">
            <a:extLst>
              <a:ext uri="{FF2B5EF4-FFF2-40B4-BE49-F238E27FC236}">
                <a16:creationId xmlns:a16="http://schemas.microsoft.com/office/drawing/2014/main" id="{1B33291D-9B9D-78DA-A202-46FBD812A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229" y="1790698"/>
            <a:ext cx="4553476" cy="3157865"/>
          </a:xfrm>
          <a:prstGeom prst="rect">
            <a:avLst/>
          </a:prstGeom>
        </p:spPr>
      </p:pic>
      <p:sp>
        <p:nvSpPr>
          <p:cNvPr id="8" name="TextBox 7">
            <a:extLst>
              <a:ext uri="{FF2B5EF4-FFF2-40B4-BE49-F238E27FC236}">
                <a16:creationId xmlns:a16="http://schemas.microsoft.com/office/drawing/2014/main" id="{7A5F5F94-D716-264D-3A12-B21E0874B044}"/>
              </a:ext>
            </a:extLst>
          </p:cNvPr>
          <p:cNvSpPr txBox="1"/>
          <p:nvPr/>
        </p:nvSpPr>
        <p:spPr>
          <a:xfrm>
            <a:off x="1824409" y="6088397"/>
            <a:ext cx="2050946" cy="313932"/>
          </a:xfrm>
          <a:prstGeom prst="rect">
            <a:avLst/>
          </a:prstGeom>
          <a:noFill/>
        </p:spPr>
        <p:txBody>
          <a:bodyPr wrap="none" rtlCol="0">
            <a:spAutoFit/>
          </a:bodyPr>
          <a:lstStyle/>
          <a:p>
            <a:r>
              <a:rPr lang="en-GB" sz="1440" dirty="0"/>
              <a:t>Code: </a:t>
            </a:r>
            <a:r>
              <a:rPr lang="en-GB" sz="1440" dirty="0" err="1"/>
              <a:t>PDF_CDF.ipynb</a:t>
            </a:r>
            <a:endParaRPr lang="en-GB" sz="1440" dirty="0"/>
          </a:p>
        </p:txBody>
      </p:sp>
      <p:pic>
        <p:nvPicPr>
          <p:cNvPr id="1026" name="Picture 2">
            <a:extLst>
              <a:ext uri="{FF2B5EF4-FFF2-40B4-BE49-F238E27FC236}">
                <a16:creationId xmlns:a16="http://schemas.microsoft.com/office/drawing/2014/main" id="{AC47DD87-0CEB-6BE3-6193-8AB26A0F0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063" y="5988915"/>
            <a:ext cx="566023" cy="61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32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68DA-56DD-1D66-1CEA-94BBA3C90AA2}"/>
              </a:ext>
            </a:extLst>
          </p:cNvPr>
          <p:cNvSpPr>
            <a:spLocks noGrp="1"/>
          </p:cNvSpPr>
          <p:nvPr>
            <p:ph type="title"/>
          </p:nvPr>
        </p:nvSpPr>
        <p:spPr/>
        <p:txBody>
          <a:bodyPr/>
          <a:lstStyle/>
          <a:p>
            <a:r>
              <a:rPr lang="en-GB" dirty="0"/>
              <a:t>p</a:t>
            </a:r>
            <a:r>
              <a:rPr lang="en-GB" dirty="0">
                <a:effectLst/>
              </a:rPr>
              <a:t>df for the standard normal</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6CE1B-04A3-F6D5-87C6-07DFC115657F}"/>
                  </a:ext>
                </a:extLst>
              </p:cNvPr>
              <p:cNvSpPr>
                <a:spLocks noGrp="1"/>
              </p:cNvSpPr>
              <p:nvPr>
                <p:ph idx="1"/>
              </p:nvPr>
            </p:nvSpPr>
            <p:spPr/>
            <p:txBody>
              <a:bodyPr/>
              <a:lstStyle/>
              <a:p>
                <a:endParaRPr lang="en-GB" dirty="0">
                  <a:effectLst/>
                </a:endParaRPr>
              </a:p>
              <a:p>
                <a:endParaRPr lang="en-GB" dirty="0"/>
              </a:p>
              <a:p>
                <a:endParaRPr lang="en-GB" dirty="0">
                  <a:effectLst/>
                </a:endParaRPr>
              </a:p>
              <a:p>
                <a:endParaRPr lang="en-GB" dirty="0"/>
              </a:p>
              <a:p>
                <a:endParaRPr lang="en-GB" dirty="0">
                  <a:effectLst/>
                </a:endParaRPr>
              </a:p>
              <a:p>
                <a:endParaRPr lang="en-GB" dirty="0">
                  <a:effectLst/>
                </a:endParaRPr>
              </a:p>
              <a:p>
                <a:r>
                  <a:rPr lang="en-GB" dirty="0">
                    <a:effectLst/>
                  </a:rPr>
                  <a:t>Corresponding pdf for a Gaussian distribution. The shaded regions each contain </a:t>
                </a:r>
                <a14:m>
                  <m:oMath xmlns:m="http://schemas.openxmlformats.org/officeDocument/2006/math">
                    <m:r>
                      <a:rPr lang="el-GR" i="1" dirty="0" smtClean="0">
                        <a:effectLst/>
                        <a:latin typeface="Cambria Math" panose="02040503050406030204" pitchFamily="18" charset="0"/>
                      </a:rPr>
                      <m:t>𝛼</m:t>
                    </m:r>
                    <m:r>
                      <a:rPr lang="el-GR" i="1" dirty="0" smtClean="0">
                        <a:effectLst/>
                        <a:latin typeface="Cambria Math" panose="02040503050406030204" pitchFamily="18" charset="0"/>
                      </a:rPr>
                      <m:t>/2</m:t>
                    </m:r>
                  </m:oMath>
                </a14:m>
                <a:r>
                  <a:rPr lang="el-GR" dirty="0">
                    <a:effectLst/>
                    <a:latin typeface="Helvetica" pitchFamily="2" charset="0"/>
                  </a:rPr>
                  <a:t> </a:t>
                </a:r>
                <a:r>
                  <a:rPr lang="en-GB" dirty="0">
                    <a:effectLst/>
                  </a:rPr>
                  <a:t>of the probability mass. Therefore, the </a:t>
                </a:r>
                <a:r>
                  <a:rPr lang="en-GB" dirty="0"/>
                  <a:t>non-shaded </a:t>
                </a:r>
                <a:r>
                  <a:rPr lang="en-GB" dirty="0">
                    <a:effectLst/>
                  </a:rPr>
                  <a:t>region contains </a:t>
                </a:r>
                <a14:m>
                  <m:oMath xmlns:m="http://schemas.openxmlformats.org/officeDocument/2006/math">
                    <m:r>
                      <a:rPr lang="en-GB" i="1" dirty="0" smtClean="0">
                        <a:effectLst/>
                        <a:latin typeface="Cambria Math" panose="02040503050406030204" pitchFamily="18" charset="0"/>
                      </a:rPr>
                      <m:t>1 − </m:t>
                    </m:r>
                    <m:r>
                      <a:rPr lang="el-GR" i="1" dirty="0">
                        <a:effectLst/>
                        <a:latin typeface="Cambria Math" panose="02040503050406030204" pitchFamily="18" charset="0"/>
                      </a:rPr>
                      <m:t>𝛼</m:t>
                    </m:r>
                    <m:r>
                      <a:rPr lang="el-GR" i="1" dirty="0">
                        <a:effectLst/>
                        <a:latin typeface="Cambria Math" panose="02040503050406030204" pitchFamily="18" charset="0"/>
                      </a:rPr>
                      <m:t> </m:t>
                    </m:r>
                  </m:oMath>
                </a14:m>
                <a:r>
                  <a:rPr lang="en-GB" dirty="0">
                    <a:effectLst/>
                  </a:rPr>
                  <a:t>of the probability mass.</a:t>
                </a:r>
              </a:p>
              <a:p>
                <a:endParaRPr lang="en-GB" dirty="0"/>
              </a:p>
            </p:txBody>
          </p:sp>
        </mc:Choice>
        <mc:Fallback xmlns="">
          <p:sp>
            <p:nvSpPr>
              <p:cNvPr id="3" name="Content Placeholder 2">
                <a:extLst>
                  <a:ext uri="{FF2B5EF4-FFF2-40B4-BE49-F238E27FC236}">
                    <a16:creationId xmlns:a16="http://schemas.microsoft.com/office/drawing/2014/main" id="{9476CE1B-04A3-F6D5-87C6-07DFC115657F}"/>
                  </a:ext>
                </a:extLst>
              </p:cNvPr>
              <p:cNvSpPr>
                <a:spLocks noGrp="1" noRot="1" noChangeAspect="1" noMove="1" noResize="1" noEditPoints="1" noAdjustHandles="1" noChangeArrowheads="1" noChangeShapeType="1" noTextEdit="1"/>
              </p:cNvSpPr>
              <p:nvPr>
                <p:ph idx="1"/>
              </p:nvPr>
            </p:nvSpPr>
            <p:spPr>
              <a:blipFill>
                <a:blip r:embed="rId2"/>
                <a:stretch>
                  <a:fillRect l="-92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ED18EEE-0BE4-6E12-045C-90E39F6BA072}"/>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pic>
        <p:nvPicPr>
          <p:cNvPr id="6" name="Picture 5" descr="A picture containing histogram&#10;&#10;Description automatically generated">
            <a:extLst>
              <a:ext uri="{FF2B5EF4-FFF2-40B4-BE49-F238E27FC236}">
                <a16:creationId xmlns:a16="http://schemas.microsoft.com/office/drawing/2014/main" id="{BA3744B6-AF84-0B43-391C-DA9BD4E2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350" y="1241466"/>
            <a:ext cx="4114800" cy="2819400"/>
          </a:xfrm>
          <a:prstGeom prst="rect">
            <a:avLst/>
          </a:prstGeom>
        </p:spPr>
      </p:pic>
    </p:spTree>
    <p:extLst>
      <p:ext uri="{BB962C8B-B14F-4D97-AF65-F5344CB8AC3E}">
        <p14:creationId xmlns:p14="http://schemas.microsoft.com/office/powerpoint/2010/main" val="9322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3390-DB6F-26A0-0215-2273F220EA47}"/>
              </a:ext>
            </a:extLst>
          </p:cNvPr>
          <p:cNvSpPr>
            <a:spLocks noGrp="1"/>
          </p:cNvSpPr>
          <p:nvPr>
            <p:ph type="title"/>
          </p:nvPr>
        </p:nvSpPr>
        <p:spPr/>
        <p:txBody>
          <a:bodyPr/>
          <a:lstStyle/>
          <a:p>
            <a:r>
              <a:rPr lang="en-GB" dirty="0">
                <a:effectLst/>
              </a:rPr>
              <a:t>Mean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69B4A-EB6A-A5B1-3EBA-7F6646E81FB1}"/>
                  </a:ext>
                </a:extLst>
              </p:cNvPr>
              <p:cNvSpPr>
                <a:spLocks noGrp="1"/>
              </p:cNvSpPr>
              <p:nvPr>
                <p:ph idx="1"/>
              </p:nvPr>
            </p:nvSpPr>
            <p:spPr/>
            <p:txBody>
              <a:bodyPr/>
              <a:lstStyle/>
              <a:p>
                <a:r>
                  <a:rPr lang="en-GB" dirty="0">
                    <a:effectLst/>
                  </a:rPr>
                  <a:t>The most familiar property of a distribution is its mean, or expected value, denoted by </a:t>
                </a:r>
                <a14:m>
                  <m:oMath xmlns:m="http://schemas.openxmlformats.org/officeDocument/2006/math">
                    <m:r>
                      <a:rPr lang="el-GR" i="1" dirty="0" smtClean="0">
                        <a:solidFill>
                          <a:srgbClr val="FF0000"/>
                        </a:solidFill>
                        <a:effectLst/>
                        <a:latin typeface="Cambria Math" panose="02040503050406030204" pitchFamily="18" charset="0"/>
                      </a:rPr>
                      <m:t>𝜇</m:t>
                    </m:r>
                  </m:oMath>
                </a14:m>
                <a:r>
                  <a:rPr lang="el-GR" dirty="0">
                    <a:effectLst/>
                    <a:latin typeface="Helvetica" pitchFamily="2" charset="0"/>
                  </a:rPr>
                  <a:t>. </a:t>
                </a:r>
                <a:endParaRPr lang="en-GB" dirty="0">
                  <a:effectLst/>
                </a:endParaRPr>
              </a:p>
              <a:p>
                <a:r>
                  <a:rPr lang="en-GB" dirty="0">
                    <a:effectLst/>
                  </a:rPr>
                  <a:t>For discrete random variable, it is defined as:</a:t>
                </a:r>
              </a:p>
              <a:p>
                <a:endParaRPr lang="en-GB" dirty="0"/>
              </a:p>
              <a:p>
                <a:endParaRPr lang="en-GB" dirty="0">
                  <a:effectLst/>
                </a:endParaRPr>
              </a:p>
              <a:p>
                <a:r>
                  <a:rPr lang="en-GB" dirty="0">
                    <a:effectLst/>
                  </a:rPr>
                  <a:t>and for continuous random variables, it is defined as</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B369B4A-EB6A-A5B1-3EBA-7F6646E81FB1}"/>
                  </a:ext>
                </a:extLst>
              </p:cNvPr>
              <p:cNvSpPr>
                <a:spLocks noGrp="1" noRot="1" noChangeAspect="1" noMove="1" noResize="1" noEditPoints="1" noAdjustHandles="1" noChangeArrowheads="1" noChangeShapeType="1" noTextEdit="1"/>
              </p:cNvSpPr>
              <p:nvPr>
                <p:ph idx="1"/>
              </p:nvPr>
            </p:nvSpPr>
            <p:spPr>
              <a:blipFill>
                <a:blip r:embed="rId2"/>
                <a:stretch>
                  <a:fillRect l="-772" t="-1223" r="-61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3DFAA95-1745-67D7-57E1-201B0294B439}"/>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dirty="0"/>
          </a:p>
        </p:txBody>
      </p:sp>
      <p:pic>
        <p:nvPicPr>
          <p:cNvPr id="6" name="Picture 5" descr="A picture containing graphical user interface&#10;&#10;Description automatically generated">
            <a:extLst>
              <a:ext uri="{FF2B5EF4-FFF2-40B4-BE49-F238E27FC236}">
                <a16:creationId xmlns:a16="http://schemas.microsoft.com/office/drawing/2014/main" id="{CBD5B24A-B0B3-1E23-4D99-FCA040B35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579" y="2849880"/>
            <a:ext cx="3383280" cy="57912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9EF6BFA4-7749-18AE-7273-876BF59B3FE0}"/>
              </a:ext>
            </a:extLst>
          </p:cNvPr>
          <p:cNvPicPr>
            <a:picLocks noChangeAspect="1"/>
          </p:cNvPicPr>
          <p:nvPr/>
        </p:nvPicPr>
        <p:blipFill rotWithShape="1">
          <a:blip r:embed="rId4">
            <a:extLst>
              <a:ext uri="{28A0092B-C50C-407E-A947-70E740481C1C}">
                <a14:useLocalDpi xmlns:a14="http://schemas.microsoft.com/office/drawing/2010/main" val="0"/>
              </a:ext>
            </a:extLst>
          </a:blip>
          <a:srcRect b="9523"/>
          <a:stretch/>
        </p:blipFill>
        <p:spPr>
          <a:xfrm>
            <a:off x="3935760" y="4720907"/>
            <a:ext cx="3291840" cy="579120"/>
          </a:xfrm>
          <a:prstGeom prst="rect">
            <a:avLst/>
          </a:prstGeom>
        </p:spPr>
      </p:pic>
    </p:spTree>
    <p:extLst>
      <p:ext uri="{BB962C8B-B14F-4D97-AF65-F5344CB8AC3E}">
        <p14:creationId xmlns:p14="http://schemas.microsoft.com/office/powerpoint/2010/main" val="1833495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51E1-51CC-EEE3-C5DF-2706580B017A}"/>
              </a:ext>
            </a:extLst>
          </p:cNvPr>
          <p:cNvSpPr>
            <a:spLocks noGrp="1"/>
          </p:cNvSpPr>
          <p:nvPr>
            <p:ph type="title"/>
          </p:nvPr>
        </p:nvSpPr>
        <p:spPr/>
        <p:txBody>
          <a:bodyPr/>
          <a:lstStyle/>
          <a:p>
            <a:r>
              <a:rPr lang="en-GB" dirty="0"/>
              <a:t>Example: Expected value</a:t>
            </a:r>
          </a:p>
        </p:txBody>
      </p:sp>
      <p:sp>
        <p:nvSpPr>
          <p:cNvPr id="4" name="Slide Number Placeholder 3">
            <a:extLst>
              <a:ext uri="{FF2B5EF4-FFF2-40B4-BE49-F238E27FC236}">
                <a16:creationId xmlns:a16="http://schemas.microsoft.com/office/drawing/2014/main" id="{165C16EF-7E3A-7B4E-D12C-9851A4D139A1}"/>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Tree>
    <p:extLst>
      <p:ext uri="{BB962C8B-B14F-4D97-AF65-F5344CB8AC3E}">
        <p14:creationId xmlns:p14="http://schemas.microsoft.com/office/powerpoint/2010/main" val="296788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7F43-7ED3-5946-7B0B-17EAC8859656}"/>
              </a:ext>
            </a:extLst>
          </p:cNvPr>
          <p:cNvSpPr>
            <a:spLocks noGrp="1"/>
          </p:cNvSpPr>
          <p:nvPr>
            <p:ph type="title"/>
          </p:nvPr>
        </p:nvSpPr>
        <p:spPr/>
        <p:txBody>
          <a:bodyPr/>
          <a:lstStyle/>
          <a:p>
            <a:r>
              <a:rPr lang="en-GB" dirty="0"/>
              <a:t>Mathematical notations	</a:t>
            </a:r>
          </a:p>
        </p:txBody>
      </p:sp>
      <p:sp>
        <p:nvSpPr>
          <p:cNvPr id="3" name="Content Placeholder 2">
            <a:extLst>
              <a:ext uri="{FF2B5EF4-FFF2-40B4-BE49-F238E27FC236}">
                <a16:creationId xmlns:a16="http://schemas.microsoft.com/office/drawing/2014/main" id="{9A5019F8-4DCC-0239-4BE8-E1A1141DFACC}"/>
              </a:ext>
            </a:extLst>
          </p:cNvPr>
          <p:cNvSpPr>
            <a:spLocks noGrp="1"/>
          </p:cNvSpPr>
          <p:nvPr>
            <p:ph idx="1"/>
          </p:nvPr>
        </p:nvSpPr>
        <p:spPr/>
        <p:txBody>
          <a:bodyPr/>
          <a:lstStyle/>
          <a:p>
            <a:r>
              <a:rPr lang="en-GB" dirty="0"/>
              <a:t>In machine learning papers and books, you will come across several mathematical notations describing different concepts. </a:t>
            </a:r>
          </a:p>
          <a:p>
            <a:r>
              <a:rPr lang="en-GB" dirty="0"/>
              <a:t>Throughout this series, we will present (some of) the concepts in mathematical form to help you become more familiar with notations and how to read and interpret them. </a:t>
            </a:r>
          </a:p>
        </p:txBody>
      </p:sp>
      <p:sp>
        <p:nvSpPr>
          <p:cNvPr id="4" name="Slide Number Placeholder 3">
            <a:extLst>
              <a:ext uri="{FF2B5EF4-FFF2-40B4-BE49-F238E27FC236}">
                <a16:creationId xmlns:a16="http://schemas.microsoft.com/office/drawing/2014/main" id="{C148DED6-0EE4-6C6C-7BD5-FC95F4ECB83A}"/>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Tree>
    <p:extLst>
      <p:ext uri="{BB962C8B-B14F-4D97-AF65-F5344CB8AC3E}">
        <p14:creationId xmlns:p14="http://schemas.microsoft.com/office/powerpoint/2010/main" val="263975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D15-EF3A-CE7B-8F7B-68BAF869F011}"/>
              </a:ext>
            </a:extLst>
          </p:cNvPr>
          <p:cNvSpPr>
            <a:spLocks noGrp="1"/>
          </p:cNvSpPr>
          <p:nvPr>
            <p:ph type="title"/>
          </p:nvPr>
        </p:nvSpPr>
        <p:spPr/>
        <p:txBody>
          <a:bodyPr/>
          <a:lstStyle/>
          <a:p>
            <a:r>
              <a:rPr lang="en-US" dirty="0"/>
              <a:t>Bernoulli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705A2D-9C44-AC80-4E41-A203013B7512}"/>
                  </a:ext>
                </a:extLst>
              </p:cNvPr>
              <p:cNvSpPr>
                <a:spLocks noGrp="1"/>
              </p:cNvSpPr>
              <p:nvPr>
                <p:ph idx="1"/>
              </p:nvPr>
            </p:nvSpPr>
            <p:spPr/>
            <p:txBody>
              <a:bodyPr/>
              <a:lstStyle/>
              <a:p>
                <a:r>
                  <a:rPr lang="en-GB" dirty="0">
                    <a:effectLst/>
                  </a:rPr>
                  <a:t>Suppose we toss a coin only once. Let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{0, 1} </m:t>
                    </m:r>
                  </m:oMath>
                </a14:m>
                <a:r>
                  <a:rPr lang="en-GB" dirty="0">
                    <a:effectLst/>
                  </a:rPr>
                  <a:t>be a binary random </a:t>
                </a:r>
                <a:r>
                  <a:rPr lang="en-GB" dirty="0"/>
                  <a:t>variable with a </a:t>
                </a:r>
                <a:r>
                  <a:rPr lang="en-GB" dirty="0">
                    <a:effectLst/>
                  </a:rPr>
                  <a:t>probability of “success” or “heads” of </a:t>
                </a:r>
                <a:r>
                  <a:rPr lang="el-GR" dirty="0">
                    <a:effectLst/>
                    <a:latin typeface="Helvetica" pitchFamily="2" charset="0"/>
                  </a:rPr>
                  <a:t>θ.</a:t>
                </a:r>
                <a:endParaRPr lang="en-GB" dirty="0">
                  <a:effectLst/>
                </a:endParaRPr>
              </a:p>
              <a:p>
                <a:r>
                  <a:rPr lang="en-GB" dirty="0">
                    <a:effectLst/>
                  </a:rPr>
                  <a:t>We say that X has a Bernoulli distribution. This is written as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𝐵𝑒𝑟</m:t>
                    </m:r>
                    <m:r>
                      <a:rPr lang="en-GB" i="1" dirty="0" smtClean="0">
                        <a:effectLst/>
                        <a:latin typeface="Cambria Math" panose="02040503050406030204" pitchFamily="18" charset="0"/>
                      </a:rPr>
                      <m:t>(</m:t>
                    </m:r>
                    <m:r>
                      <a:rPr lang="el-GR" i="1" dirty="0">
                        <a:effectLst/>
                        <a:latin typeface="Cambria Math" panose="02040503050406030204" pitchFamily="18" charset="0"/>
                      </a:rPr>
                      <m:t>𝜃</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where the Probability </a:t>
                </a:r>
                <a:r>
                  <a:rPr lang="en-GB" dirty="0"/>
                  <a:t>Mass Function (</a:t>
                </a:r>
                <a:r>
                  <a:rPr lang="en-GB" dirty="0" err="1">
                    <a:effectLst/>
                  </a:rPr>
                  <a:t>pmf</a:t>
                </a:r>
                <a:r>
                  <a:rPr lang="en-GB" dirty="0">
                    <a:effectLst/>
                  </a:rPr>
                  <a:t>) is defined as</a:t>
                </a:r>
              </a:p>
              <a:p>
                <a:endParaRPr lang="el-GR" dirty="0">
                  <a:effectLst/>
                  <a:latin typeface="Helvetica" pitchFamily="2" charset="0"/>
                </a:endParaRPr>
              </a:p>
              <a:p>
                <a:endParaRPr lang="en-US" dirty="0"/>
              </a:p>
            </p:txBody>
          </p:sp>
        </mc:Choice>
        <mc:Fallback xmlns="">
          <p:sp>
            <p:nvSpPr>
              <p:cNvPr id="3" name="Content Placeholder 2">
                <a:extLst>
                  <a:ext uri="{FF2B5EF4-FFF2-40B4-BE49-F238E27FC236}">
                    <a16:creationId xmlns:a16="http://schemas.microsoft.com/office/drawing/2014/main" id="{15705A2D-9C44-AC80-4E41-A203013B7512}"/>
                  </a:ext>
                </a:extLst>
              </p:cNvPr>
              <p:cNvSpPr>
                <a:spLocks noGrp="1" noRot="1" noChangeAspect="1" noMove="1" noResize="1" noEditPoints="1" noAdjustHandles="1" noChangeArrowheads="1" noChangeShapeType="1" noTextEdit="1"/>
              </p:cNvSpPr>
              <p:nvPr>
                <p:ph idx="1"/>
              </p:nvPr>
            </p:nvSpPr>
            <p:spPr>
              <a:blipFill>
                <a:blip r:embed="rId2"/>
                <a:stretch>
                  <a:fillRect l="-925" t="-1018" r="-34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8D6186E-E6A4-5708-AC49-97C13B79E3A3}"/>
              </a:ext>
            </a:extLst>
          </p:cNvPr>
          <p:cNvSpPr>
            <a:spLocks noGrp="1"/>
          </p:cNvSpPr>
          <p:nvPr>
            <p:ph type="sldNum" sz="quarter" idx="12"/>
          </p:nvPr>
        </p:nvSpPr>
        <p:spPr/>
        <p:txBody>
          <a:bodyPr/>
          <a:lstStyle/>
          <a:p>
            <a:fld id="{44E22EE9-B8A0-0641-9265-052CFE9B95A7}" type="slidenum">
              <a:rPr lang="en-GB" altLang="en-US" smtClean="0"/>
              <a:pPr/>
              <a:t>30</a:t>
            </a:fld>
            <a:endParaRPr lang="en-GB" altLang="en-US" dirty="0"/>
          </a:p>
        </p:txBody>
      </p:sp>
      <p:pic>
        <p:nvPicPr>
          <p:cNvPr id="6" name="Picture 5" descr="Text&#10;&#10;Description automatically generated">
            <a:extLst>
              <a:ext uri="{FF2B5EF4-FFF2-40B4-BE49-F238E27FC236}">
                <a16:creationId xmlns:a16="http://schemas.microsoft.com/office/drawing/2014/main" id="{62179E57-1498-4A75-6116-34D8BA4FE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3363010"/>
            <a:ext cx="5073478" cy="777686"/>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2056493-5A56-295C-6B76-486AC46BB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701" y="4122370"/>
            <a:ext cx="4908790" cy="930086"/>
          </a:xfrm>
          <a:prstGeom prst="rect">
            <a:avLst/>
          </a:prstGeom>
        </p:spPr>
      </p:pic>
    </p:spTree>
    <p:extLst>
      <p:ext uri="{BB962C8B-B14F-4D97-AF65-F5344CB8AC3E}">
        <p14:creationId xmlns:p14="http://schemas.microsoft.com/office/powerpoint/2010/main" val="50420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0F2-17BE-D235-8455-BF973BA7954A}"/>
              </a:ext>
            </a:extLst>
          </p:cNvPr>
          <p:cNvSpPr>
            <a:spLocks noGrp="1"/>
          </p:cNvSpPr>
          <p:nvPr>
            <p:ph type="title"/>
          </p:nvPr>
        </p:nvSpPr>
        <p:spPr/>
        <p:txBody>
          <a:bodyPr/>
          <a:lstStyle/>
          <a:p>
            <a:r>
              <a:rPr lang="en-GB" dirty="0">
                <a:effectLst/>
              </a:rPr>
              <a:t>Binomial distribution</a:t>
            </a:r>
            <a:endParaRPr lang="en-GB" dirty="0"/>
          </a:p>
        </p:txBody>
      </p:sp>
      <p:sp>
        <p:nvSpPr>
          <p:cNvPr id="3" name="Content Placeholder 2">
            <a:extLst>
              <a:ext uri="{FF2B5EF4-FFF2-40B4-BE49-F238E27FC236}">
                <a16:creationId xmlns:a16="http://schemas.microsoft.com/office/drawing/2014/main" id="{010B9133-31AF-0B9F-9099-DA979B14550B}"/>
              </a:ext>
            </a:extLst>
          </p:cNvPr>
          <p:cNvSpPr>
            <a:spLocks noGrp="1"/>
          </p:cNvSpPr>
          <p:nvPr>
            <p:ph idx="1"/>
          </p:nvPr>
        </p:nvSpPr>
        <p:spPr/>
        <p:txBody>
          <a:bodyPr/>
          <a:lstStyle/>
          <a:p>
            <a:r>
              <a:rPr lang="en-GB" dirty="0">
                <a:effectLst/>
              </a:rPr>
              <a:t>Suppose we toss a coin n times. Let X ∈ {0, . . . , n} be the number of heads. If the probability of heads is </a:t>
            </a:r>
            <a:r>
              <a:rPr lang="el-GR" dirty="0">
                <a:effectLst/>
                <a:latin typeface="Helvetica" pitchFamily="2" charset="0"/>
              </a:rPr>
              <a:t>θ, </a:t>
            </a:r>
            <a:r>
              <a:rPr lang="en-GB" dirty="0">
                <a:effectLst/>
              </a:rPr>
              <a:t>then we say X has a binomial distribution, written as X ∼ Bin(n, </a:t>
            </a:r>
            <a:r>
              <a:rPr lang="el-GR" dirty="0">
                <a:effectLst/>
                <a:latin typeface="Helvetica" pitchFamily="2" charset="0"/>
              </a:rPr>
              <a:t>θ).</a:t>
            </a:r>
          </a:p>
          <a:p>
            <a:endParaRPr lang="en-GB" dirty="0"/>
          </a:p>
        </p:txBody>
      </p:sp>
      <p:sp>
        <p:nvSpPr>
          <p:cNvPr id="4" name="Slide Number Placeholder 3">
            <a:extLst>
              <a:ext uri="{FF2B5EF4-FFF2-40B4-BE49-F238E27FC236}">
                <a16:creationId xmlns:a16="http://schemas.microsoft.com/office/drawing/2014/main" id="{E94507EC-232E-E092-C7E3-4678E449BD6E}"/>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spTree>
    <p:extLst>
      <p:ext uri="{BB962C8B-B14F-4D97-AF65-F5344CB8AC3E}">
        <p14:creationId xmlns:p14="http://schemas.microsoft.com/office/powerpoint/2010/main" val="198880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BCCE-966F-4CAA-0A52-E5D281933F28}"/>
              </a:ext>
            </a:extLst>
          </p:cNvPr>
          <p:cNvSpPr>
            <a:spLocks noGrp="1"/>
          </p:cNvSpPr>
          <p:nvPr>
            <p:ph type="title"/>
          </p:nvPr>
        </p:nvSpPr>
        <p:spPr/>
        <p:txBody>
          <a:bodyPr/>
          <a:lstStyle/>
          <a:p>
            <a:r>
              <a:rPr lang="en-GB" dirty="0">
                <a:effectLst/>
              </a:rPr>
              <a:t>Binomial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125B00-6AF7-9068-5109-31D153FBDFE1}"/>
                  </a:ext>
                </a:extLst>
              </p:cNvPr>
              <p:cNvSpPr>
                <a:spLocks noGrp="1"/>
              </p:cNvSpPr>
              <p:nvPr>
                <p:ph idx="1"/>
              </p:nvPr>
            </p:nvSpPr>
            <p:spPr/>
            <p:txBody>
              <a:bodyPr/>
              <a:lstStyle/>
              <a:p>
                <a:r>
                  <a:rPr lang="en-GB" dirty="0"/>
                  <a:t>If we toss </a:t>
                </a:r>
                <a:r>
                  <a:rPr lang="en-GB" dirty="0">
                    <a:effectLst/>
                  </a:rPr>
                  <a:t>a coin n times and want to determine the probability of </a:t>
                </a:r>
                <a14:m>
                  <m:oMath xmlns:m="http://schemas.openxmlformats.org/officeDocument/2006/math">
                    <m:r>
                      <a:rPr lang="en-GB" i="1" dirty="0" smtClean="0">
                        <a:effectLst/>
                        <a:latin typeface="Cambria Math" panose="02040503050406030204" pitchFamily="18" charset="0"/>
                      </a:rPr>
                      <m:t>𝑘</m:t>
                    </m:r>
                  </m:oMath>
                </a14:m>
                <a:r>
                  <a:rPr lang="en-GB" dirty="0">
                    <a:effectLst/>
                  </a:rPr>
                  <a:t> heads (the probability of a head is </a:t>
                </a:r>
                <a:r>
                  <a:rPr lang="el-GR" dirty="0">
                    <a:effectLst/>
                    <a:latin typeface="Helvetica" pitchFamily="2" charset="0"/>
                  </a:rPr>
                  <a:t>θ</a:t>
                </a:r>
                <a:r>
                  <a:rPr lang="en-GB" dirty="0">
                    <a:effectLst/>
                  </a:rPr>
                  <a:t>).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800068" lvl="2" indent="0">
                  <a:buNone/>
                </a:pPr>
                <a14:m>
                  <m:oMathPara xmlns:m="http://schemas.openxmlformats.org/officeDocument/2006/math">
                    <m:oMathParaPr>
                      <m:jc m:val="left"/>
                    </m:oMathParaPr>
                    <m:oMath xmlns:m="http://schemas.openxmlformats.org/officeDocument/2006/math">
                      <m:r>
                        <a:rPr lang="en-GB" b="0" i="1" smtClean="0">
                          <a:latin typeface="Cambria Math" panose="02040503050406030204" pitchFamily="18" charset="0"/>
                        </a:rPr>
                        <m:t>𝑎𝑛𝑑</m:t>
                      </m:r>
                      <m:r>
                        <a:rPr lang="en-GB" b="0" i="1" smtClean="0">
                          <a:latin typeface="Cambria Math" panose="02040503050406030204" pitchFamily="18" charset="0"/>
                        </a:rPr>
                        <m:t> </m:t>
                      </m:r>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−1</m:t>
                          </m:r>
                        </m:e>
                      </m:d>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−2</m:t>
                          </m:r>
                        </m:e>
                      </m:d>
                      <m:r>
                        <a:rPr lang="en-GB" b="0" i="1" smtClean="0">
                          <a:latin typeface="Cambria Math" panose="02040503050406030204" pitchFamily="18" charset="0"/>
                        </a:rPr>
                        <m:t>∗ …∗1</m:t>
                      </m:r>
                    </m:oMath>
                  </m:oMathPara>
                </a14:m>
                <a:endParaRPr lang="en-GB" b="0"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C125B00-6AF7-9068-5109-31D153FBDFE1}"/>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A91E4AC-42B7-069B-D407-8A2434A555C2}"/>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pic>
        <p:nvPicPr>
          <p:cNvPr id="6" name="Picture 5" descr="Text, letter, whiteboard&#10;&#10;Description automatically generated">
            <a:extLst>
              <a:ext uri="{FF2B5EF4-FFF2-40B4-BE49-F238E27FC236}">
                <a16:creationId xmlns:a16="http://schemas.microsoft.com/office/drawing/2014/main" id="{12B55B52-2857-A691-7B4E-C5DF5343B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291" y="2651314"/>
            <a:ext cx="4724400" cy="1859280"/>
          </a:xfrm>
          <a:prstGeom prst="rect">
            <a:avLst/>
          </a:prstGeom>
        </p:spPr>
      </p:pic>
    </p:spTree>
    <p:extLst>
      <p:ext uri="{BB962C8B-B14F-4D97-AF65-F5344CB8AC3E}">
        <p14:creationId xmlns:p14="http://schemas.microsoft.com/office/powerpoint/2010/main" val="1798683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E42A-8FDE-D068-1DAF-18B2ED36B0EB}"/>
              </a:ext>
            </a:extLst>
          </p:cNvPr>
          <p:cNvSpPr>
            <a:spLocks noGrp="1"/>
          </p:cNvSpPr>
          <p:nvPr>
            <p:ph type="title"/>
          </p:nvPr>
        </p:nvSpPr>
        <p:spPr/>
        <p:txBody>
          <a:bodyPr/>
          <a:lstStyle/>
          <a:p>
            <a:r>
              <a:rPr lang="en-GB" dirty="0">
                <a:effectLst/>
              </a:rPr>
              <a:t>The multinomial and </a:t>
            </a:r>
            <a:r>
              <a:rPr lang="en-GB" dirty="0" err="1">
                <a:effectLst/>
              </a:rPr>
              <a:t>multinoulli</a:t>
            </a:r>
            <a:r>
              <a:rPr lang="en-GB" dirty="0">
                <a:effectLst/>
              </a:rPr>
              <a:t> distributions*</a:t>
            </a:r>
            <a:endParaRPr lang="en-GB" dirty="0"/>
          </a:p>
        </p:txBody>
      </p:sp>
      <p:sp>
        <p:nvSpPr>
          <p:cNvPr id="3" name="Content Placeholder 2">
            <a:extLst>
              <a:ext uri="{FF2B5EF4-FFF2-40B4-BE49-F238E27FC236}">
                <a16:creationId xmlns:a16="http://schemas.microsoft.com/office/drawing/2014/main" id="{F734DC7F-B778-C82E-22AD-12F4F2348F15}"/>
              </a:ext>
            </a:extLst>
          </p:cNvPr>
          <p:cNvSpPr>
            <a:spLocks noGrp="1"/>
          </p:cNvSpPr>
          <p:nvPr>
            <p:ph idx="1"/>
          </p:nvPr>
        </p:nvSpPr>
        <p:spPr/>
        <p:txBody>
          <a:bodyPr/>
          <a:lstStyle/>
          <a:p>
            <a:r>
              <a:rPr lang="en-GB" dirty="0">
                <a:effectLst/>
              </a:rPr>
              <a:t>The binomial distribution can be used to model the outcomes of coin tosses. To model the outcomes of tossing a K-sided die, we can use the multinomial distribution. </a:t>
            </a:r>
          </a:p>
          <a:p>
            <a:r>
              <a:rPr lang="en-GB" dirty="0">
                <a:effectLst/>
              </a:rPr>
              <a:t>This is defined as follows: let x = (x</a:t>
            </a:r>
            <a:r>
              <a:rPr lang="en-GB" baseline="-25000" dirty="0">
                <a:effectLst/>
              </a:rPr>
              <a:t>1</a:t>
            </a:r>
            <a:r>
              <a:rPr lang="en-GB" dirty="0">
                <a:effectLst/>
              </a:rPr>
              <a:t>, . . . , </a:t>
            </a:r>
            <a:r>
              <a:rPr lang="en-GB" dirty="0" err="1">
                <a:effectLst/>
              </a:rPr>
              <a:t>x</a:t>
            </a:r>
            <a:r>
              <a:rPr lang="en-GB" baseline="-25000" dirty="0" err="1">
                <a:effectLst/>
              </a:rPr>
              <a:t>K</a:t>
            </a:r>
            <a:r>
              <a:rPr lang="en-GB" dirty="0">
                <a:effectLst/>
              </a:rPr>
              <a:t>) be a random vector, where </a:t>
            </a:r>
            <a:r>
              <a:rPr lang="en-GB" dirty="0" err="1">
                <a:effectLst/>
              </a:rPr>
              <a:t>x</a:t>
            </a:r>
            <a:r>
              <a:rPr lang="en-GB" baseline="-25000" dirty="0" err="1">
                <a:effectLst/>
              </a:rPr>
              <a:t>j</a:t>
            </a:r>
            <a:r>
              <a:rPr lang="en-GB" dirty="0">
                <a:effectLst/>
              </a:rPr>
              <a:t> is the number of times side j of the die occurs.</a:t>
            </a:r>
          </a:p>
          <a:p>
            <a:endParaRPr lang="en-GB" dirty="0"/>
          </a:p>
        </p:txBody>
      </p:sp>
      <p:sp>
        <p:nvSpPr>
          <p:cNvPr id="4" name="Slide Number Placeholder 3">
            <a:extLst>
              <a:ext uri="{FF2B5EF4-FFF2-40B4-BE49-F238E27FC236}">
                <a16:creationId xmlns:a16="http://schemas.microsoft.com/office/drawing/2014/main" id="{5852F111-584B-EC27-4272-2CFA45E27030}"/>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pic>
        <p:nvPicPr>
          <p:cNvPr id="6" name="Picture 5" descr="Text, letter&#10;&#10;Description automatically generated">
            <a:extLst>
              <a:ext uri="{FF2B5EF4-FFF2-40B4-BE49-F238E27FC236}">
                <a16:creationId xmlns:a16="http://schemas.microsoft.com/office/drawing/2014/main" id="{5A4613BD-C14B-7803-EE08-60486DC3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58" y="3855880"/>
            <a:ext cx="6644640" cy="2453640"/>
          </a:xfrm>
          <a:prstGeom prst="rect">
            <a:avLst/>
          </a:prstGeom>
        </p:spPr>
      </p:pic>
    </p:spTree>
    <p:extLst>
      <p:ext uri="{BB962C8B-B14F-4D97-AF65-F5344CB8AC3E}">
        <p14:creationId xmlns:p14="http://schemas.microsoft.com/office/powerpoint/2010/main" val="2038398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5FDC-25D8-3043-B5FC-1B38BC499A5B}"/>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75874F5D-2A84-8B0D-41EB-4316868972C1}"/>
              </a:ext>
            </a:extLst>
          </p:cNvPr>
          <p:cNvSpPr>
            <a:spLocks noGrp="1"/>
          </p:cNvSpPr>
          <p:nvPr>
            <p:ph idx="1"/>
          </p:nvPr>
        </p:nvSpPr>
        <p:spPr/>
        <p:txBody>
          <a:bodyPr/>
          <a:lstStyle/>
          <a:p>
            <a:r>
              <a:rPr lang="en-GB" b="0" i="0" u="none" strike="noStrike" dirty="0">
                <a:solidFill>
                  <a:srgbClr val="000000"/>
                </a:solidFill>
                <a:effectLst/>
              </a:rPr>
              <a:t>Imagine a medical study categori</a:t>
            </a:r>
            <a:r>
              <a:rPr lang="en-GB" dirty="0">
                <a:solidFill>
                  <a:srgbClr val="000000"/>
                </a:solidFill>
              </a:rPr>
              <a:t>s</a:t>
            </a:r>
            <a:r>
              <a:rPr lang="en-GB" b="0" i="0" u="none" strike="noStrike" dirty="0">
                <a:solidFill>
                  <a:srgbClr val="000000"/>
                </a:solidFill>
                <a:effectLst/>
              </a:rPr>
              <a:t>ing the type of patient outcomes after a specific intervention. The possible outcomes could be:</a:t>
            </a:r>
          </a:p>
          <a:p>
            <a:pPr marL="457182" lvl="1" indent="0">
              <a:buNone/>
            </a:pPr>
            <a:r>
              <a:rPr lang="en-GB" sz="1800" dirty="0"/>
              <a:t>P(Full Recovery)=0.5</a:t>
            </a:r>
          </a:p>
          <a:p>
            <a:pPr marL="457182" lvl="1" indent="0">
              <a:buNone/>
            </a:pPr>
            <a:r>
              <a:rPr lang="en-GB" sz="1800" dirty="0"/>
              <a:t>P(Partial Recovery)=0.3</a:t>
            </a:r>
          </a:p>
          <a:p>
            <a:pPr marL="457182" lvl="1" indent="0">
              <a:buNone/>
            </a:pPr>
            <a:r>
              <a:rPr lang="en-GB" sz="1800" dirty="0"/>
              <a:t>P(No Improvement)=0.15</a:t>
            </a:r>
          </a:p>
          <a:p>
            <a:pPr marL="457182" lvl="1" indent="0">
              <a:buNone/>
            </a:pPr>
            <a:r>
              <a:rPr lang="en-GB" sz="1800" dirty="0"/>
              <a:t>P(Adverse Reaction)=0.05</a:t>
            </a:r>
          </a:p>
        </p:txBody>
      </p:sp>
      <p:sp>
        <p:nvSpPr>
          <p:cNvPr id="4" name="Slide Number Placeholder 3">
            <a:extLst>
              <a:ext uri="{FF2B5EF4-FFF2-40B4-BE49-F238E27FC236}">
                <a16:creationId xmlns:a16="http://schemas.microsoft.com/office/drawing/2014/main" id="{371B8EC1-1275-14F5-23FD-0038E6E083C8}"/>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pic>
        <p:nvPicPr>
          <p:cNvPr id="6" name="Picture 5" descr="A math equations with black text&#10;&#10;Description automatically generated with medium confidence">
            <a:extLst>
              <a:ext uri="{FF2B5EF4-FFF2-40B4-BE49-F238E27FC236}">
                <a16:creationId xmlns:a16="http://schemas.microsoft.com/office/drawing/2014/main" id="{0BD02E88-A242-9149-D4BC-154C7DB18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654" y="2353526"/>
            <a:ext cx="4661892" cy="1382423"/>
          </a:xfrm>
          <a:prstGeom prst="rect">
            <a:avLst/>
          </a:prstGeom>
        </p:spPr>
      </p:pic>
      <p:pic>
        <p:nvPicPr>
          <p:cNvPr id="7" name="Picture 6" descr="Text, letter&#10;&#10;Description automatically generated">
            <a:extLst>
              <a:ext uri="{FF2B5EF4-FFF2-40B4-BE49-F238E27FC236}">
                <a16:creationId xmlns:a16="http://schemas.microsoft.com/office/drawing/2014/main" id="{A0B2DF74-6112-8599-A858-4F3EDA07E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176" y="3888349"/>
            <a:ext cx="3498827" cy="1291998"/>
          </a:xfrm>
          <a:prstGeom prst="rect">
            <a:avLst/>
          </a:prstGeom>
        </p:spPr>
      </p:pic>
    </p:spTree>
    <p:extLst>
      <p:ext uri="{BB962C8B-B14F-4D97-AF65-F5344CB8AC3E}">
        <p14:creationId xmlns:p14="http://schemas.microsoft.com/office/powerpoint/2010/main" val="2909918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C0C0-84EF-844A-D7EF-92B79588CB90}"/>
              </a:ext>
            </a:extLst>
          </p:cNvPr>
          <p:cNvSpPr>
            <a:spLocks noGrp="1"/>
          </p:cNvSpPr>
          <p:nvPr>
            <p:ph type="title"/>
          </p:nvPr>
        </p:nvSpPr>
        <p:spPr/>
        <p:txBody>
          <a:bodyPr/>
          <a:lstStyle/>
          <a:p>
            <a:r>
              <a:rPr lang="en-GB" dirty="0">
                <a:effectLst/>
              </a:rPr>
              <a:t>Gaussian (normal) distribution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AB5B83-1B40-3A25-624D-DC720768DDA7}"/>
                  </a:ext>
                </a:extLst>
              </p:cNvPr>
              <p:cNvSpPr>
                <a:spLocks noGrp="1"/>
              </p:cNvSpPr>
              <p:nvPr>
                <p:ph idx="1"/>
              </p:nvPr>
            </p:nvSpPr>
            <p:spPr/>
            <p:txBody>
              <a:bodyPr/>
              <a:lstStyle/>
              <a:p>
                <a:r>
                  <a:rPr lang="en-GB" dirty="0">
                    <a:effectLst/>
                  </a:rPr>
                  <a:t>The Gaussian or normal distribution is the most widely used in statistics and machine learning. Its pdf is given by:</a:t>
                </a:r>
              </a:p>
              <a:p>
                <a:endParaRPr lang="en-GB" dirty="0"/>
              </a:p>
              <a:p>
                <a:endParaRPr lang="en-GB" dirty="0">
                  <a:effectLst/>
                </a:endParaRPr>
              </a:p>
              <a:p>
                <a:endParaRPr lang="en-GB" dirty="0"/>
              </a:p>
              <a:p>
                <a:endParaRPr lang="en-GB" dirty="0">
                  <a:effectLst/>
                </a:endParaRPr>
              </a:p>
              <a:p>
                <a:r>
                  <a:rPr lang="en-GB" dirty="0">
                    <a:effectLst/>
                  </a:rPr>
                  <a:t>We write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 </m:t>
                    </m:r>
                  </m:oMath>
                </a14:m>
                <a:r>
                  <a:rPr lang="en-GB" dirty="0">
                    <a:effectLst/>
                  </a:rPr>
                  <a:t>to denote that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𝑋</m:t>
                    </m:r>
                    <m:r>
                      <a:rPr lang="en-GB" i="1" dirty="0" smtClean="0">
                        <a:effectLst/>
                        <a:latin typeface="Cambria Math" panose="02040503050406030204" pitchFamily="18" charset="0"/>
                      </a:rPr>
                      <m:t> = </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 = </m:t>
                    </m:r>
                    <m:r>
                      <a:rPr lang="en-GB" i="1" dirty="0">
                        <a:latin typeface="Cambria Math" panose="02040503050406030204" pitchFamily="18" charset="0"/>
                        <a:ea typeface="Cambria Math" panose="02040503050406030204" pitchFamily="18" charset="0"/>
                      </a:rPr>
                      <m:t>𝒩</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r>
                      <a:rPr lang="el-GR" i="1" dirty="0">
                        <a:effectLst/>
                        <a:latin typeface="Cambria Math" panose="02040503050406030204" pitchFamily="18" charset="0"/>
                      </a:rPr>
                      <m:t>𝜇</m:t>
                    </m:r>
                    <m:r>
                      <a:rPr lang="el-GR" i="1" dirty="0">
                        <a:effectLst/>
                        <a:latin typeface="Cambria Math" panose="02040503050406030204" pitchFamily="18" charset="0"/>
                      </a:rPr>
                      <m:t>, </m:t>
                    </m:r>
                    <m:r>
                      <a:rPr lang="el-GR" i="1" dirty="0">
                        <a:effectLst/>
                        <a:latin typeface="Cambria Math" panose="02040503050406030204" pitchFamily="18" charset="0"/>
                      </a:rPr>
                      <m:t>𝜎</m:t>
                    </m:r>
                    <m:r>
                      <a:rPr lang="el-GR" i="1" baseline="30000" dirty="0">
                        <a:effectLst/>
                        <a:latin typeface="Cambria Math" panose="02040503050406030204" pitchFamily="18" charset="0"/>
                      </a:rPr>
                      <m:t>2</m:t>
                    </m:r>
                    <m:r>
                      <a:rPr lang="el-GR" i="1" dirty="0">
                        <a:effectLst/>
                        <a:latin typeface="Cambria Math" panose="02040503050406030204" pitchFamily="18" charset="0"/>
                      </a:rPr>
                      <m:t>)</m:t>
                    </m:r>
                  </m:oMath>
                </a14:m>
                <a:r>
                  <a:rPr lang="el-GR" dirty="0">
                    <a:effectLst/>
                    <a:latin typeface="Helvetica" pitchFamily="2" charset="0"/>
                  </a:rPr>
                  <a:t>. </a:t>
                </a:r>
                <a:r>
                  <a:rPr lang="en-GB" dirty="0">
                    <a:effectLst/>
                  </a:rPr>
                  <a:t>If X ∼ </a:t>
                </a:r>
                <a14:m>
                  <m:oMath xmlns:m="http://schemas.openxmlformats.org/officeDocument/2006/math">
                    <m:r>
                      <a:rPr lang="en-GB" i="1" dirty="0">
                        <a:latin typeface="Cambria Math" panose="02040503050406030204" pitchFamily="18" charset="0"/>
                        <a:ea typeface="Cambria Math" panose="02040503050406030204" pitchFamily="18" charset="0"/>
                      </a:rPr>
                      <m:t>𝒩</m:t>
                    </m:r>
                  </m:oMath>
                </a14:m>
                <a:r>
                  <a:rPr lang="en-GB" dirty="0">
                    <a:effectLst/>
                  </a:rPr>
                  <a:t>(0, 1), we say X follows a standard normal distribution. </a:t>
                </a:r>
                <a:r>
                  <a:rPr lang="en-GB" dirty="0"/>
                  <a:t>T</a:t>
                </a:r>
                <a:r>
                  <a:rPr lang="en-GB" dirty="0">
                    <a:effectLst/>
                  </a:rPr>
                  <a:t>his is sometimes called the bell curve.</a:t>
                </a:r>
              </a:p>
              <a:p>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16AB5B83-1B40-3A25-624D-DC720768DDA7}"/>
                  </a:ext>
                </a:extLst>
              </p:cNvPr>
              <p:cNvSpPr>
                <a:spLocks noGrp="1" noRot="1" noChangeAspect="1" noMove="1" noResize="1" noEditPoints="1" noAdjustHandles="1" noChangeArrowheads="1" noChangeShapeType="1" noTextEdit="1"/>
              </p:cNvSpPr>
              <p:nvPr>
                <p:ph idx="1"/>
              </p:nvPr>
            </p:nvSpPr>
            <p:spPr>
              <a:blipFill>
                <a:blip r:embed="rId2"/>
                <a:stretch>
                  <a:fillRect l="-925" t="-1018" r="-115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745F9CA-7FA1-CB88-1A29-BB4F9DB91BB9}"/>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pic>
        <p:nvPicPr>
          <p:cNvPr id="6" name="Picture 5" descr="A picture containing text, clock&#10;&#10;Description automatically generated">
            <a:extLst>
              <a:ext uri="{FF2B5EF4-FFF2-40B4-BE49-F238E27FC236}">
                <a16:creationId xmlns:a16="http://schemas.microsoft.com/office/drawing/2014/main" id="{F4804FC5-3FAF-3479-9F80-32C62B398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640" y="2747010"/>
            <a:ext cx="4998720" cy="1005840"/>
          </a:xfrm>
          <a:prstGeom prst="rect">
            <a:avLst/>
          </a:prstGeom>
        </p:spPr>
      </p:pic>
    </p:spTree>
    <p:extLst>
      <p:ext uri="{BB962C8B-B14F-4D97-AF65-F5344CB8AC3E}">
        <p14:creationId xmlns:p14="http://schemas.microsoft.com/office/powerpoint/2010/main" val="4160415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9AD6-5FC9-422E-7090-7A6D1EB7DFAD}"/>
              </a:ext>
            </a:extLst>
          </p:cNvPr>
          <p:cNvSpPr>
            <a:spLocks noGrp="1"/>
          </p:cNvSpPr>
          <p:nvPr>
            <p:ph type="title"/>
          </p:nvPr>
        </p:nvSpPr>
        <p:spPr/>
        <p:txBody>
          <a:bodyPr/>
          <a:lstStyle/>
          <a:p>
            <a:r>
              <a:rPr lang="en-GB" dirty="0"/>
              <a:t>The standard normal distribution</a:t>
            </a:r>
          </a:p>
        </p:txBody>
      </p:sp>
      <p:sp>
        <p:nvSpPr>
          <p:cNvPr id="4" name="Slide Number Placeholder 3">
            <a:extLst>
              <a:ext uri="{FF2B5EF4-FFF2-40B4-BE49-F238E27FC236}">
                <a16:creationId xmlns:a16="http://schemas.microsoft.com/office/drawing/2014/main" id="{AD6145CE-C251-7711-80C3-68DD9A87BE0F}"/>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pic>
        <p:nvPicPr>
          <p:cNvPr id="11" name="Picture 10">
            <a:extLst>
              <a:ext uri="{FF2B5EF4-FFF2-40B4-BE49-F238E27FC236}">
                <a16:creationId xmlns:a16="http://schemas.microsoft.com/office/drawing/2014/main" id="{C5803985-7E26-A9C4-C7B1-220E54BCA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120" y="1116013"/>
            <a:ext cx="7650480" cy="4754880"/>
          </a:xfrm>
          <a:prstGeom prst="rect">
            <a:avLst/>
          </a:prstGeom>
        </p:spPr>
      </p:pic>
      <p:sp>
        <p:nvSpPr>
          <p:cNvPr id="12" name="TextBox 11">
            <a:extLst>
              <a:ext uri="{FF2B5EF4-FFF2-40B4-BE49-F238E27FC236}">
                <a16:creationId xmlns:a16="http://schemas.microsoft.com/office/drawing/2014/main" id="{8E9E1189-15DF-B039-697B-F6B0B18C30E1}"/>
              </a:ext>
            </a:extLst>
          </p:cNvPr>
          <p:cNvSpPr txBox="1"/>
          <p:nvPr/>
        </p:nvSpPr>
        <p:spPr>
          <a:xfrm>
            <a:off x="1158240" y="6444478"/>
            <a:ext cx="5812810" cy="246221"/>
          </a:xfrm>
          <a:prstGeom prst="rect">
            <a:avLst/>
          </a:prstGeom>
          <a:noFill/>
        </p:spPr>
        <p:txBody>
          <a:bodyPr wrap="none" rtlCol="0">
            <a:spAutoFit/>
          </a:bodyPr>
          <a:lstStyle/>
          <a:p>
            <a:r>
              <a:rPr lang="en-GB" sz="1000" dirty="0">
                <a:latin typeface="Gill Sans MT" panose="020B0502020104020203" pitchFamily="34" charset="77"/>
              </a:rPr>
              <a:t>Source: Goodfellow </a:t>
            </a:r>
            <a:r>
              <a:rPr lang="en-GB" sz="1000" i="1" dirty="0">
                <a:latin typeface="Gill Sans MT" panose="020B0502020104020203" pitchFamily="34" charset="77"/>
              </a:rPr>
              <a:t>et al</a:t>
            </a:r>
            <a:r>
              <a:rPr lang="en-GB" sz="1000" dirty="0">
                <a:latin typeface="Gill Sans MT" panose="020B0502020104020203" pitchFamily="34" charset="77"/>
              </a:rPr>
              <a:t>., Deep Learning, MIT Press, https://</a:t>
            </a:r>
            <a:r>
              <a:rPr lang="en-GB" sz="1000" dirty="0" err="1">
                <a:latin typeface="Gill Sans MT" panose="020B0502020104020203" pitchFamily="34" charset="77"/>
              </a:rPr>
              <a:t>www.deeplearningbook.org</a:t>
            </a:r>
            <a:r>
              <a:rPr lang="en-GB" sz="1000" dirty="0">
                <a:latin typeface="Gill Sans MT" panose="020B0502020104020203" pitchFamily="34" charset="77"/>
              </a:rPr>
              <a:t>/contents/</a:t>
            </a:r>
            <a:r>
              <a:rPr lang="en-GB" sz="1000" dirty="0" err="1">
                <a:latin typeface="Gill Sans MT" panose="020B0502020104020203" pitchFamily="34" charset="77"/>
              </a:rPr>
              <a:t>prob.html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275539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821C-5BCF-A641-F063-A7F54DB0DA4A}"/>
              </a:ext>
            </a:extLst>
          </p:cNvPr>
          <p:cNvSpPr>
            <a:spLocks noGrp="1"/>
          </p:cNvSpPr>
          <p:nvPr>
            <p:ph type="title"/>
          </p:nvPr>
        </p:nvSpPr>
        <p:spPr/>
        <p:txBody>
          <a:bodyPr/>
          <a:lstStyle/>
          <a:p>
            <a:r>
              <a:rPr lang="en-GB" dirty="0"/>
              <a:t>Multivariate Gaussian</a:t>
            </a:r>
          </a:p>
        </p:txBody>
      </p:sp>
      <p:sp>
        <p:nvSpPr>
          <p:cNvPr id="4" name="Slide Number Placeholder 3">
            <a:extLst>
              <a:ext uri="{FF2B5EF4-FFF2-40B4-BE49-F238E27FC236}">
                <a16:creationId xmlns:a16="http://schemas.microsoft.com/office/drawing/2014/main" id="{3742E6A5-4113-A151-0A64-582286188305}"/>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6" name="Picture 5" descr="Chart, surface chart&#10;&#10;Description automatically generated">
            <a:extLst>
              <a:ext uri="{FF2B5EF4-FFF2-40B4-BE49-F238E27FC236}">
                <a16:creationId xmlns:a16="http://schemas.microsoft.com/office/drawing/2014/main" id="{767A33B2-821A-5E17-68CF-96CA7BCE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4" y="1548922"/>
            <a:ext cx="5119291" cy="4362212"/>
          </a:xfrm>
          <a:prstGeom prst="rect">
            <a:avLst/>
          </a:prstGeom>
        </p:spPr>
      </p:pic>
      <p:pic>
        <p:nvPicPr>
          <p:cNvPr id="2050" name="Picture 2">
            <a:extLst>
              <a:ext uri="{FF2B5EF4-FFF2-40B4-BE49-F238E27FC236}">
                <a16:creationId xmlns:a16="http://schemas.microsoft.com/office/drawing/2014/main" id="{6374D3A4-C396-9246-290B-78642A5A9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458" y="1464893"/>
            <a:ext cx="5206067" cy="3928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0977E-F5BE-49D5-F746-9971475EED39}"/>
              </a:ext>
            </a:extLst>
          </p:cNvPr>
          <p:cNvSpPr txBox="1"/>
          <p:nvPr/>
        </p:nvSpPr>
        <p:spPr>
          <a:xfrm>
            <a:off x="891784" y="6459425"/>
            <a:ext cx="398008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commons.wikimedia.org</a:t>
            </a:r>
            <a:r>
              <a:rPr lang="en-GB" sz="1000" dirty="0">
                <a:latin typeface="Gill Sans MT" panose="020B0502020104020203" pitchFamily="34" charset="77"/>
              </a:rPr>
              <a:t>/wiki/</a:t>
            </a:r>
            <a:r>
              <a:rPr lang="en-GB" sz="1000" dirty="0" err="1">
                <a:latin typeface="Gill Sans MT" panose="020B0502020104020203" pitchFamily="34" charset="77"/>
              </a:rPr>
              <a:t>File:MultivariateNormal.png</a:t>
            </a:r>
            <a:endParaRPr lang="en-GB" sz="1000" dirty="0">
              <a:latin typeface="Gill Sans MT" panose="020B0502020104020203" pitchFamily="34" charset="77"/>
            </a:endParaRPr>
          </a:p>
        </p:txBody>
      </p:sp>
    </p:spTree>
    <p:extLst>
      <p:ext uri="{BB962C8B-B14F-4D97-AF65-F5344CB8AC3E}">
        <p14:creationId xmlns:p14="http://schemas.microsoft.com/office/powerpoint/2010/main" val="4266523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49A-465E-714D-388D-F9ED88FD74D5}"/>
              </a:ext>
            </a:extLst>
          </p:cNvPr>
          <p:cNvSpPr>
            <a:spLocks noGrp="1"/>
          </p:cNvSpPr>
          <p:nvPr>
            <p:ph type="title"/>
          </p:nvPr>
        </p:nvSpPr>
        <p:spPr/>
        <p:txBody>
          <a:bodyPr/>
          <a:lstStyle/>
          <a:p>
            <a:r>
              <a:rPr lang="en-GB" dirty="0"/>
              <a:t>Information Theory</a:t>
            </a:r>
          </a:p>
        </p:txBody>
      </p:sp>
      <p:sp>
        <p:nvSpPr>
          <p:cNvPr id="3" name="Content Placeholder 2">
            <a:extLst>
              <a:ext uri="{FF2B5EF4-FFF2-40B4-BE49-F238E27FC236}">
                <a16:creationId xmlns:a16="http://schemas.microsoft.com/office/drawing/2014/main" id="{1B1DF21E-9B1F-0ECD-B130-67B1D15CCACC}"/>
              </a:ext>
            </a:extLst>
          </p:cNvPr>
          <p:cNvSpPr>
            <a:spLocks noGrp="1"/>
          </p:cNvSpPr>
          <p:nvPr>
            <p:ph idx="1"/>
          </p:nvPr>
        </p:nvSpPr>
        <p:spPr/>
        <p:txBody>
          <a:bodyPr/>
          <a:lstStyle/>
          <a:p>
            <a:pPr algn="l"/>
            <a:r>
              <a:rPr lang="en-GB" b="0" i="0" u="none" strike="noStrike" dirty="0">
                <a:solidFill>
                  <a:srgbClr val="000000"/>
                </a:solidFill>
                <a:effectLst/>
              </a:rPr>
              <a:t>The basic intuition behind information theory is that learning about an unlikely event is more informative than learning that a likely event has occurred.</a:t>
            </a:r>
          </a:p>
          <a:p>
            <a:pPr algn="l"/>
            <a:endParaRPr lang="en-GB" dirty="0">
              <a:solidFill>
                <a:srgbClr val="000000"/>
              </a:solidFill>
            </a:endParaRPr>
          </a:p>
          <a:p>
            <a:pPr algn="l"/>
            <a:r>
              <a:rPr lang="en-GB" b="0" i="0" u="none" strike="noStrike" dirty="0">
                <a:solidFill>
                  <a:srgbClr val="000000"/>
                </a:solidFill>
                <a:effectLst/>
              </a:rPr>
              <a:t>Likely events should have low information content, and in extreme cases, events that are guaranteed to happen should have no information content whatsoever.</a:t>
            </a:r>
          </a:p>
          <a:p>
            <a:pPr algn="l"/>
            <a:r>
              <a:rPr lang="en-GB" b="0" i="0" u="none" strike="noStrike" dirty="0">
                <a:solidFill>
                  <a:srgbClr val="000000"/>
                </a:solidFill>
                <a:effectLst/>
              </a:rPr>
              <a:t>Less</a:t>
            </a:r>
            <a:r>
              <a:rPr lang="en-GB" b="0" i="0" u="none" strike="noStrike" dirty="0">
                <a:effectLst/>
              </a:rPr>
              <a:t> </a:t>
            </a:r>
            <a:r>
              <a:rPr lang="en-GB" b="0" i="0" u="none" strike="noStrike" dirty="0">
                <a:solidFill>
                  <a:srgbClr val="000000"/>
                </a:solidFill>
                <a:effectLst/>
              </a:rPr>
              <a:t>likely</a:t>
            </a:r>
            <a:r>
              <a:rPr lang="en-GB" b="0" i="0" u="none" strike="noStrike" dirty="0">
                <a:effectLst/>
              </a:rPr>
              <a:t> </a:t>
            </a:r>
            <a:r>
              <a:rPr lang="en-GB" b="0" i="0" u="none" strike="noStrike" dirty="0">
                <a:solidFill>
                  <a:srgbClr val="000000"/>
                </a:solidFill>
                <a:effectLst/>
              </a:rPr>
              <a:t>events</a:t>
            </a:r>
            <a:r>
              <a:rPr lang="en-GB" b="0" i="0" u="none" strike="noStrike" dirty="0">
                <a:effectLst/>
              </a:rPr>
              <a:t> </a:t>
            </a:r>
            <a:r>
              <a:rPr lang="en-GB" b="0" i="0" u="none" strike="noStrike" dirty="0">
                <a:solidFill>
                  <a:srgbClr val="000000"/>
                </a:solidFill>
                <a:effectLst/>
              </a:rPr>
              <a:t>should</a:t>
            </a:r>
            <a:r>
              <a:rPr lang="en-GB" b="0" i="0" u="none" strike="noStrike" dirty="0">
                <a:effectLst/>
              </a:rPr>
              <a:t> </a:t>
            </a:r>
            <a:r>
              <a:rPr lang="en-GB" b="0" i="0" u="none" strike="noStrike" dirty="0">
                <a:solidFill>
                  <a:srgbClr val="000000"/>
                </a:solidFill>
                <a:effectLst/>
              </a:rPr>
              <a:t>have</a:t>
            </a:r>
            <a:r>
              <a:rPr lang="en-GB" b="0" i="0" u="none" strike="noStrike" dirty="0">
                <a:effectLst/>
              </a:rPr>
              <a:t> </a:t>
            </a:r>
            <a:r>
              <a:rPr lang="en-GB" b="0" i="0" u="none" strike="noStrike" dirty="0">
                <a:solidFill>
                  <a:srgbClr val="000000"/>
                </a:solidFill>
                <a:effectLst/>
              </a:rPr>
              <a:t>higher</a:t>
            </a:r>
            <a:r>
              <a:rPr lang="en-GB" b="0" i="0" u="none" strike="noStrike" dirty="0">
                <a:effectLst/>
              </a:rPr>
              <a:t> </a:t>
            </a:r>
            <a:r>
              <a:rPr lang="en-GB" b="0" i="0" u="none" strike="noStrike" dirty="0">
                <a:solidFill>
                  <a:srgbClr val="000000"/>
                </a:solidFill>
                <a:effectLst/>
              </a:rPr>
              <a:t>information</a:t>
            </a:r>
            <a:r>
              <a:rPr lang="en-GB" b="0" i="0" u="none" strike="noStrike" dirty="0">
                <a:effectLst/>
              </a:rPr>
              <a:t> </a:t>
            </a:r>
            <a:r>
              <a:rPr lang="en-GB" b="0" i="0" u="none" strike="noStrike" dirty="0">
                <a:solidFill>
                  <a:srgbClr val="000000"/>
                </a:solidFill>
                <a:effectLst/>
              </a:rPr>
              <a:t>content.</a:t>
            </a:r>
            <a:endParaRPr lang="en-GB" dirty="0">
              <a:solidFill>
                <a:srgbClr val="000000"/>
              </a:solidFill>
            </a:endParaRP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endParaRPr lang="en-GB" dirty="0"/>
          </a:p>
        </p:txBody>
      </p:sp>
      <p:sp>
        <p:nvSpPr>
          <p:cNvPr id="4" name="Slide Number Placeholder 3">
            <a:extLst>
              <a:ext uri="{FF2B5EF4-FFF2-40B4-BE49-F238E27FC236}">
                <a16:creationId xmlns:a16="http://schemas.microsoft.com/office/drawing/2014/main" id="{92EF0E75-E65F-C53C-9592-AECC628D5E7A}"/>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spTree>
    <p:extLst>
      <p:ext uri="{BB962C8B-B14F-4D97-AF65-F5344CB8AC3E}">
        <p14:creationId xmlns:p14="http://schemas.microsoft.com/office/powerpoint/2010/main" val="2777178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799-E513-4A44-A37D-7B7A063BF227}"/>
              </a:ext>
            </a:extLst>
          </p:cNvPr>
          <p:cNvSpPr>
            <a:spLocks noGrp="1"/>
          </p:cNvSpPr>
          <p:nvPr>
            <p:ph type="title"/>
          </p:nvPr>
        </p:nvSpPr>
        <p:spPr/>
        <p:txBody>
          <a:bodyPr/>
          <a:lstStyle/>
          <a:p>
            <a:r>
              <a:rPr lang="en-GB" dirty="0"/>
              <a:t>Information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FE10B-3996-C047-5BED-44631E914757}"/>
                  </a:ext>
                </a:extLst>
              </p:cNvPr>
              <p:cNvSpPr>
                <a:spLocks noGrp="1"/>
              </p:cNvSpPr>
              <p:nvPr>
                <p:ph idx="1"/>
              </p:nvPr>
            </p:nvSpPr>
            <p:spPr/>
            <p:txBody>
              <a:bodyPr/>
              <a:lstStyle/>
              <a:p>
                <a:r>
                  <a:rPr lang="en-GB" b="0" i="0" u="none" strike="noStrike" dirty="0">
                    <a:solidFill>
                      <a:srgbClr val="000000"/>
                    </a:solidFill>
                    <a:effectLst/>
                  </a:rPr>
                  <a:t>Independent events should have additive information. </a:t>
                </a:r>
              </a:p>
              <a:p>
                <a:r>
                  <a:rPr lang="en-GB" b="0" i="0" u="none" strike="noStrike" dirty="0">
                    <a:solidFill>
                      <a:srgbClr val="000000"/>
                    </a:solidFill>
                    <a:effectLst/>
                  </a:rPr>
                  <a:t>For example, ﬁnding out that a tossed coin has come up as heads twice should convey twice as much information as ﬁnding out that a tossed coin has come up as heads once.</a:t>
                </a:r>
              </a:p>
              <a:p>
                <a:endParaRPr lang="en-GB" dirty="0">
                  <a:solidFill>
                    <a:srgbClr val="000000"/>
                  </a:solidFill>
                </a:endParaRPr>
              </a:p>
              <a:p>
                <a:pPr algn="l"/>
                <a:r>
                  <a:rPr lang="en-GB" b="0" i="0" u="none" strike="noStrike" dirty="0">
                    <a:solidFill>
                      <a:srgbClr val="000000"/>
                    </a:solidFill>
                    <a:effectLst/>
                  </a:rPr>
                  <a:t>To satisfy all three of these properties, the self-information</a:t>
                </a:r>
              </a:p>
              <a:p>
                <a:pPr marL="0" indent="0">
                  <a:buNone/>
                </a:pPr>
                <a:r>
                  <a:rPr lang="en-GB" b="0" i="0" u="none" strike="noStrike" dirty="0">
                    <a:solidFill>
                      <a:srgbClr val="000000"/>
                    </a:solidFill>
                    <a:effectLst/>
                  </a:rPr>
                  <a:t> of an event x = x is defined as:</a:t>
                </a:r>
              </a:p>
              <a:p>
                <a:pPr marL="0" indent="0">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𝐼</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oMath>
                  </m:oMathPara>
                </a14:m>
                <a:endParaRPr lang="en-GB" b="0" i="0" u="none" strike="noStrike" dirty="0">
                  <a:solidFill>
                    <a:srgbClr val="000000"/>
                  </a:solidFill>
                  <a:effectLst/>
                </a:endParaRPr>
              </a:p>
              <a:p>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071FE10B-3996-C047-5BED-44631E91475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3D596EB3-99A1-2C60-5706-4F0944C64F1E}"/>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Tree>
    <p:extLst>
      <p:ext uri="{BB962C8B-B14F-4D97-AF65-F5344CB8AC3E}">
        <p14:creationId xmlns:p14="http://schemas.microsoft.com/office/powerpoint/2010/main" val="214695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8C6B-A848-E94C-6680-7A7B141ED24B}"/>
              </a:ext>
            </a:extLst>
          </p:cNvPr>
          <p:cNvSpPr>
            <a:spLocks noGrp="1"/>
          </p:cNvSpPr>
          <p:nvPr>
            <p:ph type="title"/>
          </p:nvPr>
        </p:nvSpPr>
        <p:spPr/>
        <p:txBody>
          <a:bodyPr/>
          <a:lstStyle/>
          <a:p>
            <a:r>
              <a:rPr lang="en-GB" dirty="0"/>
              <a:t>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D09E18-523B-B588-6B0C-D13AA24EC981}"/>
                  </a:ext>
                </a:extLst>
              </p:cNvPr>
              <p:cNvSpPr>
                <a:spLocks noGrp="1"/>
              </p:cNvSpPr>
              <p:nvPr>
                <p:ph idx="1"/>
              </p:nvPr>
            </p:nvSpPr>
            <p:spPr/>
            <p:txBody>
              <a:bodyPr/>
              <a:lstStyle/>
              <a:p>
                <a:r>
                  <a:rPr lang="en-GB" dirty="0"/>
                  <a:t>The probability that X takes the value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𝑗</m:t>
                        </m:r>
                      </m:sub>
                    </m:sSub>
                  </m:oMath>
                </a14:m>
                <a:r>
                  <a:rPr lang="en-GB" dirty="0"/>
                  <a:t> irrespective of the value of Y is written as p(x=X)</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r>
                        <a:rPr lang="en-GB" b="0" i="1" smtClean="0">
                          <a:latin typeface="Cambria Math" panose="02040503050406030204" pitchFamily="18" charset="0"/>
                        </a:rPr>
                        <m:t>=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𝑖</m:t>
                              </m:r>
                            </m:sub>
                          </m:sSub>
                        </m:num>
                        <m:den>
                          <m:r>
                            <a:rPr lang="en-GB" b="0" i="1" smtClean="0">
                              <a:latin typeface="Cambria Math" panose="02040503050406030204" pitchFamily="18" charset="0"/>
                            </a:rPr>
                            <m:t>𝑁</m:t>
                          </m:r>
                        </m:den>
                      </m:f>
                    </m:oMath>
                  </m:oMathPara>
                </a14:m>
                <a:endParaRPr lang="en-GB" dirty="0"/>
              </a:p>
            </p:txBody>
          </p:sp>
        </mc:Choice>
        <mc:Fallback xmlns="">
          <p:sp>
            <p:nvSpPr>
              <p:cNvPr id="3" name="Content Placeholder 2">
                <a:extLst>
                  <a:ext uri="{FF2B5EF4-FFF2-40B4-BE49-F238E27FC236}">
                    <a16:creationId xmlns:a16="http://schemas.microsoft.com/office/drawing/2014/main" id="{36D09E18-523B-B588-6B0C-D13AA24EC981}"/>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ABAB02-9743-5A5B-1547-DEBA5AA50429}"/>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Tree>
    <p:extLst>
      <p:ext uri="{BB962C8B-B14F-4D97-AF65-F5344CB8AC3E}">
        <p14:creationId xmlns:p14="http://schemas.microsoft.com/office/powerpoint/2010/main" val="71252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75A2A-8076-0AA6-EECC-B9690BD2E664}"/>
              </a:ext>
            </a:extLst>
          </p:cNvPr>
          <p:cNvSpPr>
            <a:spLocks noGrp="1"/>
          </p:cNvSpPr>
          <p:nvPr>
            <p:ph type="title"/>
          </p:nvPr>
        </p:nvSpPr>
        <p:spPr/>
        <p:txBody>
          <a:bodyPr/>
          <a:lstStyle/>
          <a:p>
            <a:r>
              <a:rPr lang="en-GB" dirty="0"/>
              <a:t>𝐼(𝑥)= − log 𝑝(𝑥) </a:t>
            </a:r>
          </a:p>
        </p:txBody>
      </p:sp>
      <p:sp>
        <p:nvSpPr>
          <p:cNvPr id="3" name="Slide Number Placeholder 2">
            <a:extLst>
              <a:ext uri="{FF2B5EF4-FFF2-40B4-BE49-F238E27FC236}">
                <a16:creationId xmlns:a16="http://schemas.microsoft.com/office/drawing/2014/main" id="{D8BC3016-8FF0-3F3B-D832-9BED90904A56}"/>
              </a:ext>
            </a:extLst>
          </p:cNvPr>
          <p:cNvSpPr>
            <a:spLocks noGrp="1"/>
          </p:cNvSpPr>
          <p:nvPr>
            <p:ph type="sldNum" sz="quarter" idx="12"/>
          </p:nvPr>
        </p:nvSpPr>
        <p:spPr/>
        <p:txBody>
          <a:bodyPr/>
          <a:lstStyle/>
          <a:p>
            <a:fld id="{BB98F552-A29D-2D4E-8192-F20670493719}" type="slidenum">
              <a:rPr lang="en-GB" altLang="en-US" smtClean="0"/>
              <a:pPr/>
              <a:t>40</a:t>
            </a:fld>
            <a:endParaRPr lang="en-GB" altLang="en-US" dirty="0"/>
          </a:p>
        </p:txBody>
      </p:sp>
      <p:pic>
        <p:nvPicPr>
          <p:cNvPr id="4" name="Picture 3">
            <a:extLst>
              <a:ext uri="{FF2B5EF4-FFF2-40B4-BE49-F238E27FC236}">
                <a16:creationId xmlns:a16="http://schemas.microsoft.com/office/drawing/2014/main" id="{42B75D3E-A465-D9AD-A954-2210A10882C4}"/>
              </a:ext>
            </a:extLst>
          </p:cNvPr>
          <p:cNvPicPr>
            <a:picLocks noChangeAspect="1"/>
          </p:cNvPicPr>
          <p:nvPr/>
        </p:nvPicPr>
        <p:blipFill>
          <a:blip r:embed="rId2"/>
          <a:stretch>
            <a:fillRect/>
          </a:stretch>
        </p:blipFill>
        <p:spPr>
          <a:xfrm>
            <a:off x="1155426" y="1787218"/>
            <a:ext cx="5912748" cy="3024336"/>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D97789A8-966F-B97D-3F27-53A979230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735" y="2004417"/>
            <a:ext cx="3926438" cy="2461498"/>
          </a:xfrm>
          <a:prstGeom prst="rect">
            <a:avLst/>
          </a:prstGeom>
        </p:spPr>
      </p:pic>
    </p:spTree>
    <p:extLst>
      <p:ext uri="{BB962C8B-B14F-4D97-AF65-F5344CB8AC3E}">
        <p14:creationId xmlns:p14="http://schemas.microsoft.com/office/powerpoint/2010/main" val="2702796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802-7B81-F8BF-C19F-29E254758EE1}"/>
              </a:ext>
            </a:extLst>
          </p:cNvPr>
          <p:cNvSpPr>
            <a:spLocks noGrp="1"/>
          </p:cNvSpPr>
          <p:nvPr>
            <p:ph type="title"/>
          </p:nvPr>
        </p:nvSpPr>
        <p:spPr/>
        <p:txBody>
          <a:bodyPr/>
          <a:lstStyle/>
          <a:p>
            <a:r>
              <a:rPr lang="en-GB" dirty="0"/>
              <a:t>Shannon's 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8A945F-11EF-828C-2EF9-25BF192D6B0F}"/>
                  </a:ext>
                </a:extLst>
              </p:cNvPr>
              <p:cNvSpPr>
                <a:spLocks noGrp="1"/>
              </p:cNvSpPr>
              <p:nvPr>
                <p:ph idx="1"/>
              </p:nvPr>
            </p:nvSpPr>
            <p:spPr/>
            <p:txBody>
              <a:bodyPr/>
              <a:lstStyle/>
              <a:p>
                <a:r>
                  <a:rPr lang="en-GB" b="0" i="0" u="none" strike="noStrike" dirty="0">
                    <a:solidFill>
                      <a:srgbClr val="000000"/>
                    </a:solidFill>
                    <a:effectLst/>
                  </a:rPr>
                  <a:t>Self-information</a:t>
                </a:r>
                <a:r>
                  <a:rPr lang="en-GB" b="0" i="0" u="none" strike="noStrike" dirty="0">
                    <a:effectLst/>
                  </a:rPr>
                  <a:t> </a:t>
                </a:r>
                <a:r>
                  <a:rPr lang="en-GB" b="0" i="0" u="none" strike="noStrike" dirty="0">
                    <a:solidFill>
                      <a:srgbClr val="000000"/>
                    </a:solidFill>
                    <a:effectLst/>
                  </a:rPr>
                  <a:t>deals</a:t>
                </a:r>
                <a:r>
                  <a:rPr lang="en-GB" b="0" i="0" u="none" strike="noStrike" dirty="0">
                    <a:effectLst/>
                  </a:rPr>
                  <a:t> </a:t>
                </a:r>
                <a:r>
                  <a:rPr lang="en-GB" b="0" i="0" u="none" strike="noStrike" dirty="0">
                    <a:solidFill>
                      <a:srgbClr val="000000"/>
                    </a:solidFill>
                    <a:effectLst/>
                  </a:rPr>
                  <a:t>only</a:t>
                </a:r>
                <a:r>
                  <a:rPr lang="en-GB" b="0" i="0" u="none" strike="noStrike" dirty="0">
                    <a:effectLst/>
                  </a:rPr>
                  <a:t> </a:t>
                </a:r>
                <a:r>
                  <a:rPr lang="en-GB" b="0" i="0" u="none" strike="noStrike" dirty="0">
                    <a:solidFill>
                      <a:srgbClr val="000000"/>
                    </a:solidFill>
                    <a:effectLst/>
                  </a:rPr>
                  <a:t>with</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single</a:t>
                </a:r>
                <a:r>
                  <a:rPr lang="en-GB" b="0" i="0" u="none" strike="noStrike" dirty="0">
                    <a:effectLst/>
                  </a:rPr>
                  <a:t> </a:t>
                </a:r>
                <a:r>
                  <a:rPr lang="en-GB" b="0" i="0" u="none" strike="noStrike" dirty="0">
                    <a:solidFill>
                      <a:srgbClr val="000000"/>
                    </a:solidFill>
                    <a:effectLst/>
                  </a:rPr>
                  <a:t>outcome.</a:t>
                </a:r>
                <a:r>
                  <a:rPr lang="en-GB" b="0" i="0" u="none" strike="noStrike" dirty="0">
                    <a:effectLst/>
                  </a:rPr>
                  <a:t> </a:t>
                </a:r>
              </a:p>
              <a:p>
                <a:pPr algn="l"/>
                <a:r>
                  <a:rPr lang="en-GB" b="0" i="0" u="none" strike="noStrike" dirty="0">
                    <a:solidFill>
                      <a:srgbClr val="000000"/>
                    </a:solidFill>
                    <a:effectLst/>
                  </a:rPr>
                  <a:t>We can quantify the amount of uncertainty in an entire probability distribution using the Shannon entropy:</a:t>
                </a:r>
              </a:p>
              <a:p>
                <a:pPr algn="l"/>
                <a:endParaRPr lang="en-GB" dirty="0">
                  <a:solidFill>
                    <a:srgbClr val="000000"/>
                  </a:solidFill>
                </a:endParaRPr>
              </a:p>
              <a:p>
                <a:pPr marL="0" indent="0">
                  <a:buNone/>
                </a:pPr>
                <a14:m>
                  <m:oMathPara xmlns:m="http://schemas.openxmlformats.org/officeDocument/2006/math">
                    <m:oMathParaPr>
                      <m:jc m:val="centerGroup"/>
                    </m:oMathParaPr>
                    <m:oMath xmlns:m="http://schemas.openxmlformats.org/officeDocument/2006/math">
                      <m:r>
                        <a:rPr lang="en-GB" b="0" i="1" u="none" strike="noStrike" smtClean="0">
                          <a:solidFill>
                            <a:srgbClr val="000000"/>
                          </a:solidFill>
                          <a:effectLst/>
                          <a:latin typeface="Cambria Math" panose="02040503050406030204" pitchFamily="18" charset="0"/>
                        </a:rPr>
                        <m:t>𝐻</m:t>
                      </m:r>
                      <m:r>
                        <a:rPr lang="en-GB" b="0" i="1" u="none" strike="noStrike" smtClean="0">
                          <a:solidFill>
                            <a:srgbClr val="000000"/>
                          </a:solidFill>
                          <a:effectLst/>
                          <a:latin typeface="Cambria Math" panose="02040503050406030204" pitchFamily="18" charset="0"/>
                        </a:rPr>
                        <m:t>=− </m:t>
                      </m:r>
                      <m:nary>
                        <m:naryPr>
                          <m:chr m:val="∑"/>
                          <m:supHide m:val="on"/>
                          <m:ctrlPr>
                            <a:rPr lang="en-GB" b="0" i="1" u="none" strike="noStrike" smtClean="0">
                              <a:solidFill>
                                <a:srgbClr val="000000"/>
                              </a:solidFill>
                              <a:effectLst/>
                              <a:latin typeface="Cambria Math" panose="02040503050406030204" pitchFamily="18" charset="0"/>
                            </a:rPr>
                          </m:ctrlPr>
                        </m:naryPr>
                        <m:sub>
                          <m:r>
                            <m:rPr>
                              <m:brk m:alnAt="7"/>
                            </m:rPr>
                            <a:rPr lang="en-GB" b="0" i="1" u="none" strike="noStrike" smtClean="0">
                              <a:solidFill>
                                <a:srgbClr val="000000"/>
                              </a:solidFill>
                              <a:effectLst/>
                              <a:latin typeface="Cambria Math" panose="02040503050406030204" pitchFamily="18" charset="0"/>
                            </a:rPr>
                            <m:t>𝑥</m:t>
                          </m:r>
                        </m:sub>
                        <m:sup/>
                        <m:e>
                          <m:r>
                            <a:rPr lang="en-GB" b="0" i="1" u="none" strike="noStrike" smtClean="0">
                              <a:solidFill>
                                <a:srgbClr val="000000"/>
                              </a:solidFill>
                              <a:effectLst/>
                              <a:latin typeface="Cambria Math" panose="02040503050406030204" pitchFamily="18" charset="0"/>
                            </a:rPr>
                            <m:t>𝑝</m:t>
                          </m:r>
                          <m:d>
                            <m:dPr>
                              <m:ctrlPr>
                                <a:rPr lang="en-GB" b="0" i="1" u="none" strike="noStrike" smtClean="0">
                                  <a:solidFill>
                                    <a:srgbClr val="000000"/>
                                  </a:solidFill>
                                  <a:effectLst/>
                                  <a:latin typeface="Cambria Math" panose="02040503050406030204" pitchFamily="18" charset="0"/>
                                </a:rPr>
                              </m:ctrlPr>
                            </m:dPr>
                            <m:e>
                              <m:r>
                                <a:rPr lang="en-GB" b="0" i="1" u="none" strike="noStrike" smtClean="0">
                                  <a:solidFill>
                                    <a:srgbClr val="000000"/>
                                  </a:solidFill>
                                  <a:effectLst/>
                                  <a:latin typeface="Cambria Math" panose="02040503050406030204" pitchFamily="18" charset="0"/>
                                </a:rPr>
                                <m:t>𝑥</m:t>
                              </m:r>
                            </m:e>
                          </m:d>
                          <m:r>
                            <a:rPr lang="en-GB" b="0" i="1" u="none" strike="noStrike" smtClean="0">
                              <a:solidFill>
                                <a:srgbClr val="000000"/>
                              </a:solidFill>
                              <a:effectLst/>
                              <a:latin typeface="Cambria Math" panose="02040503050406030204" pitchFamily="18" charset="0"/>
                            </a:rPr>
                            <m:t> . </m:t>
                          </m:r>
                          <m:func>
                            <m:funcPr>
                              <m:ctrlPr>
                                <a:rPr lang="en-GB" b="0" i="1" u="none" strike="noStrike" smtClean="0">
                                  <a:solidFill>
                                    <a:srgbClr val="000000"/>
                                  </a:solidFill>
                                  <a:effectLst/>
                                  <a:latin typeface="Cambria Math" panose="02040503050406030204" pitchFamily="18" charset="0"/>
                                </a:rPr>
                              </m:ctrlPr>
                            </m:funcPr>
                            <m:fName>
                              <m:r>
                                <m:rPr>
                                  <m:sty m:val="p"/>
                                </m:rPr>
                                <a:rPr lang="en-GB" b="0" i="0" u="none" strike="noStrike" smtClean="0">
                                  <a:solidFill>
                                    <a:srgbClr val="000000"/>
                                  </a:solidFill>
                                  <a:effectLst/>
                                  <a:latin typeface="Cambria Math" panose="02040503050406030204" pitchFamily="18" charset="0"/>
                                </a:rPr>
                                <m:t>log</m:t>
                              </m:r>
                            </m:fName>
                            <m:e>
                              <m:r>
                                <a:rPr lang="en-GB" b="0" i="1" u="none" strike="noStrike" smtClean="0">
                                  <a:solidFill>
                                    <a:srgbClr val="000000"/>
                                  </a:solidFill>
                                  <a:effectLst/>
                                  <a:latin typeface="Cambria Math" panose="02040503050406030204" pitchFamily="18" charset="0"/>
                                </a:rPr>
                                <m:t>𝑝</m:t>
                              </m:r>
                              <m:r>
                                <a:rPr lang="en-GB" b="0" i="1" u="none" strike="noStrike" smtClean="0">
                                  <a:solidFill>
                                    <a:srgbClr val="000000"/>
                                  </a:solidFill>
                                  <a:effectLst/>
                                  <a:latin typeface="Cambria Math" panose="02040503050406030204" pitchFamily="18" charset="0"/>
                                </a:rPr>
                                <m:t>(</m:t>
                              </m:r>
                              <m:r>
                                <a:rPr lang="en-GB" b="0" i="1" u="none" strike="noStrike" smtClean="0">
                                  <a:solidFill>
                                    <a:srgbClr val="000000"/>
                                  </a:solidFill>
                                  <a:effectLst/>
                                  <a:latin typeface="Cambria Math" panose="02040503050406030204" pitchFamily="18" charset="0"/>
                                </a:rPr>
                                <m:t>𝑥</m:t>
                              </m:r>
                              <m:r>
                                <a:rPr lang="en-GB" b="0" i="1" u="none" strike="noStrike" smtClean="0">
                                  <a:solidFill>
                                    <a:srgbClr val="000000"/>
                                  </a:solidFill>
                                  <a:effectLst/>
                                  <a:latin typeface="Cambria Math" panose="02040503050406030204" pitchFamily="18" charset="0"/>
                                </a:rPr>
                                <m:t>)</m:t>
                              </m:r>
                            </m:e>
                          </m:func>
                        </m:e>
                      </m:nary>
                    </m:oMath>
                  </m:oMathPara>
                </a14:m>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228A945F-11EF-828C-2EF9-25BF192D6B0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F770149-3562-CC08-62D5-FB34691D3571}"/>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Tree>
    <p:extLst>
      <p:ext uri="{BB962C8B-B14F-4D97-AF65-F5344CB8AC3E}">
        <p14:creationId xmlns:p14="http://schemas.microsoft.com/office/powerpoint/2010/main" val="3914835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0C258-D0E2-4D7C-8902-DDCA49002038}"/>
              </a:ext>
            </a:extLst>
          </p:cNvPr>
          <p:cNvSpPr>
            <a:spLocks noGrp="1"/>
          </p:cNvSpPr>
          <p:nvPr>
            <p:ph type="title"/>
          </p:nvPr>
        </p:nvSpPr>
        <p:spPr/>
        <p:txBody>
          <a:bodyPr/>
          <a:lstStyle/>
          <a:p>
            <a:r>
              <a:rPr lang="en-GB" dirty="0"/>
              <a:t>Example 1</a:t>
            </a:r>
          </a:p>
        </p:txBody>
      </p:sp>
      <p:sp>
        <p:nvSpPr>
          <p:cNvPr id="3" name="Content Placeholder 2">
            <a:extLst>
              <a:ext uri="{FF2B5EF4-FFF2-40B4-BE49-F238E27FC236}">
                <a16:creationId xmlns:a16="http://schemas.microsoft.com/office/drawing/2014/main" id="{11B5D377-8FE7-6AFA-536B-05EE4EB5CAFC}"/>
              </a:ext>
            </a:extLst>
          </p:cNvPr>
          <p:cNvSpPr>
            <a:spLocks noGrp="1"/>
          </p:cNvSpPr>
          <p:nvPr>
            <p:ph idx="1"/>
          </p:nvPr>
        </p:nvSpPr>
        <p:spPr/>
        <p:txBody>
          <a:bodyPr/>
          <a:lstStyle/>
          <a:p>
            <a:r>
              <a:rPr lang="en-GB" dirty="0"/>
              <a:t>Calculate the entropy of tossing a fair coin.</a:t>
            </a:r>
          </a:p>
          <a:p>
            <a:r>
              <a:rPr lang="en-GB" dirty="0"/>
              <a:t>Note: log</a:t>
            </a:r>
            <a:r>
              <a:rPr lang="en-GB" baseline="-25000" dirty="0"/>
              <a:t>2</a:t>
            </a:r>
            <a:r>
              <a:rPr lang="en-GB" dirty="0"/>
              <a:t>(1/2) = -1</a:t>
            </a:r>
          </a:p>
        </p:txBody>
      </p:sp>
      <p:sp>
        <p:nvSpPr>
          <p:cNvPr id="4" name="Slide Number Placeholder 3">
            <a:extLst>
              <a:ext uri="{FF2B5EF4-FFF2-40B4-BE49-F238E27FC236}">
                <a16:creationId xmlns:a16="http://schemas.microsoft.com/office/drawing/2014/main" id="{7F261B02-730C-EA54-62F2-4182135D90B9}"/>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p:spTree>
    <p:extLst>
      <p:ext uri="{BB962C8B-B14F-4D97-AF65-F5344CB8AC3E}">
        <p14:creationId xmlns:p14="http://schemas.microsoft.com/office/powerpoint/2010/main" val="2011944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4EDE-8B2A-8791-0176-FD4AC3B561CD}"/>
              </a:ext>
            </a:extLst>
          </p:cNvPr>
          <p:cNvSpPr>
            <a:spLocks noGrp="1"/>
          </p:cNvSpPr>
          <p:nvPr>
            <p:ph type="title"/>
          </p:nvPr>
        </p:nvSpPr>
        <p:spPr/>
        <p:txBody>
          <a:bodyPr/>
          <a:lstStyle/>
          <a:p>
            <a:r>
              <a:rPr lang="en-GB" dirty="0"/>
              <a:t>Example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FEAFAA-DB18-E1F9-DA70-61B8339D28A6}"/>
                  </a:ext>
                </a:extLst>
              </p:cNvPr>
              <p:cNvSpPr>
                <a:spLocks noGrp="1"/>
              </p:cNvSpPr>
              <p:nvPr>
                <p:ph idx="1"/>
              </p:nvPr>
            </p:nvSpPr>
            <p:spPr/>
            <p:txBody>
              <a:bodyPr/>
              <a:lstStyle/>
              <a:p>
                <a:r>
                  <a:rPr lang="en-GB" dirty="0"/>
                  <a:t>Calculate the entropy of tossing an unfair coin for which </a:t>
                </a:r>
                <a:br>
                  <a:rPr lang="en-GB" i="1" dirty="0">
                    <a:latin typeface="Cambria Math" panose="02040503050406030204" pitchFamily="18" charset="0"/>
                  </a:rPr>
                </a:br>
                <a14:m>
                  <m:oMath xmlns:m="http://schemas.openxmlformats.org/officeDocument/2006/math">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𝐻</m:t>
                        </m:r>
                      </m:e>
                    </m:d>
                    <m:r>
                      <a:rPr lang="en-GB" i="1" dirty="0" smtClean="0">
                        <a:latin typeface="Cambria Math" panose="02040503050406030204" pitchFamily="18" charset="0"/>
                      </a:rPr>
                      <m:t>=0.3</m:t>
                    </m:r>
                    <m:r>
                      <a:rPr lang="en-GB" b="0" i="1" dirty="0" smtClean="0">
                        <a:latin typeface="Cambria Math" panose="02040503050406030204" pitchFamily="18" charset="0"/>
                      </a:rPr>
                      <m:t>           </m:t>
                    </m:r>
                    <m:r>
                      <a:rPr lang="en-GB" i="1" dirty="0" smtClean="0">
                        <a:latin typeface="Cambria Math" panose="02040503050406030204" pitchFamily="18" charset="0"/>
                      </a:rPr>
                      <m:t>𝑝</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𝑇</m:t>
                        </m:r>
                      </m:e>
                    </m:d>
                    <m:r>
                      <a:rPr lang="en-GB" i="1" dirty="0" smtClean="0">
                        <a:latin typeface="Cambria Math" panose="02040503050406030204" pitchFamily="18" charset="0"/>
                      </a:rPr>
                      <m:t>=0.7</m:t>
                    </m:r>
                  </m:oMath>
                </a14:m>
                <a:endParaRPr lang="en-GB" i="1" dirty="0">
                  <a:latin typeface="Cambria Math" panose="02040503050406030204" pitchFamily="18" charset="0"/>
                </a:endParaRPr>
              </a:p>
              <a:p>
                <a:r>
                  <a:rPr lang="en-GB" sz="1920" dirty="0"/>
                  <a:t>Note: Log</a:t>
                </a:r>
                <a:r>
                  <a:rPr lang="en-GB" sz="1920" baseline="-25000" dirty="0"/>
                  <a:t>2</a:t>
                </a:r>
                <a:r>
                  <a:rPr lang="en-GB" sz="1920" dirty="0"/>
                  <a:t>(0.7) = -0.515; Log</a:t>
                </a:r>
                <a:r>
                  <a:rPr lang="en-GB" sz="1920" baseline="-25000" dirty="0"/>
                  <a:t>2</a:t>
                </a:r>
                <a:r>
                  <a:rPr lang="en-GB" sz="1920" dirty="0"/>
                  <a:t>(0.3) = -1.737</a:t>
                </a:r>
              </a:p>
              <a:p>
                <a:endParaRPr lang="en-GB" dirty="0"/>
              </a:p>
            </p:txBody>
          </p:sp>
        </mc:Choice>
        <mc:Fallback xmlns="">
          <p:sp>
            <p:nvSpPr>
              <p:cNvPr id="3" name="Content Placeholder 2">
                <a:extLst>
                  <a:ext uri="{FF2B5EF4-FFF2-40B4-BE49-F238E27FC236}">
                    <a16:creationId xmlns:a16="http://schemas.microsoft.com/office/drawing/2014/main" id="{69FEAFAA-DB18-E1F9-DA70-61B8339D28A6}"/>
                  </a:ext>
                </a:extLst>
              </p:cNvPr>
              <p:cNvSpPr>
                <a:spLocks noGrp="1" noRot="1" noChangeAspect="1" noMove="1" noResize="1" noEditPoints="1" noAdjustHandles="1" noChangeArrowheads="1" noChangeShapeType="1" noTextEdit="1"/>
              </p:cNvSpPr>
              <p:nvPr>
                <p:ph idx="1"/>
              </p:nvPr>
            </p:nvSpPr>
            <p:spPr>
              <a:blipFill>
                <a:blip r:embed="rId3"/>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44657A8-87CC-BAA8-EE41-CFF645B8C1A0}"/>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Tree>
    <p:extLst>
      <p:ext uri="{BB962C8B-B14F-4D97-AF65-F5344CB8AC3E}">
        <p14:creationId xmlns:p14="http://schemas.microsoft.com/office/powerpoint/2010/main" val="527621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B8B6-D6C1-5290-0A43-39A65F073A36}"/>
              </a:ext>
            </a:extLst>
          </p:cNvPr>
          <p:cNvSpPr>
            <a:spLocks noGrp="1"/>
          </p:cNvSpPr>
          <p:nvPr>
            <p:ph type="title"/>
          </p:nvPr>
        </p:nvSpPr>
        <p:spPr/>
        <p:txBody>
          <a:bodyPr/>
          <a:lstStyle/>
          <a:p>
            <a:r>
              <a:rPr lang="en-GB" dirty="0"/>
              <a:t>Example 3</a:t>
            </a:r>
          </a:p>
        </p:txBody>
      </p:sp>
      <p:sp>
        <p:nvSpPr>
          <p:cNvPr id="3" name="Content Placeholder 2">
            <a:extLst>
              <a:ext uri="{FF2B5EF4-FFF2-40B4-BE49-F238E27FC236}">
                <a16:creationId xmlns:a16="http://schemas.microsoft.com/office/drawing/2014/main" id="{B07686D2-F92F-8626-5E78-07D24F9657D4}"/>
              </a:ext>
            </a:extLst>
          </p:cNvPr>
          <p:cNvSpPr>
            <a:spLocks noGrp="1"/>
          </p:cNvSpPr>
          <p:nvPr>
            <p:ph idx="1"/>
          </p:nvPr>
        </p:nvSpPr>
        <p:spPr/>
        <p:txBody>
          <a:bodyPr/>
          <a:lstStyle/>
          <a:p>
            <a:r>
              <a:rPr lang="en-GB" dirty="0"/>
              <a:t>Calculate the entropy of each codon in the given position (with the given data).</a:t>
            </a:r>
          </a:p>
        </p:txBody>
      </p:sp>
      <p:sp>
        <p:nvSpPr>
          <p:cNvPr id="4" name="Slide Number Placeholder 3">
            <a:extLst>
              <a:ext uri="{FF2B5EF4-FFF2-40B4-BE49-F238E27FC236}">
                <a16:creationId xmlns:a16="http://schemas.microsoft.com/office/drawing/2014/main" id="{711A8BAF-AFCC-ADEB-3AA4-56D979EB1E46}"/>
              </a:ext>
            </a:extLst>
          </p:cNvPr>
          <p:cNvSpPr>
            <a:spLocks noGrp="1"/>
          </p:cNvSpPr>
          <p:nvPr>
            <p:ph type="sldNum" sz="quarter" idx="12"/>
          </p:nvPr>
        </p:nvSpPr>
        <p:spPr/>
        <p:txBody>
          <a:bodyPr/>
          <a:lstStyle/>
          <a:p>
            <a:fld id="{44E22EE9-B8A0-0641-9265-052CFE9B95A7}" type="slidenum">
              <a:rPr lang="en-GB" altLang="en-US" smtClean="0"/>
              <a:pPr/>
              <a:t>44</a:t>
            </a:fld>
            <a:endParaRPr lang="en-GB" altLang="en-US" dirty="0"/>
          </a:p>
        </p:txBody>
      </p:sp>
      <p:pic>
        <p:nvPicPr>
          <p:cNvPr id="6" name="Picture 5" descr="A screenshot of a cell phone&#10;&#10;Description automatically generated">
            <a:extLst>
              <a:ext uri="{FF2B5EF4-FFF2-40B4-BE49-F238E27FC236}">
                <a16:creationId xmlns:a16="http://schemas.microsoft.com/office/drawing/2014/main" id="{D3225EED-C747-7CD1-2418-6EBC178DA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132856"/>
            <a:ext cx="2160240" cy="3919986"/>
          </a:xfrm>
          <a:prstGeom prst="rect">
            <a:avLst/>
          </a:prstGeom>
        </p:spPr>
      </p:pic>
    </p:spTree>
    <p:extLst>
      <p:ext uri="{BB962C8B-B14F-4D97-AF65-F5344CB8AC3E}">
        <p14:creationId xmlns:p14="http://schemas.microsoft.com/office/powerpoint/2010/main" val="2528707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DD52-83D4-A0D9-0EAD-80A74B51B259}"/>
              </a:ext>
            </a:extLst>
          </p:cNvPr>
          <p:cNvSpPr>
            <a:spLocks noGrp="1"/>
          </p:cNvSpPr>
          <p:nvPr>
            <p:ph type="title"/>
          </p:nvPr>
        </p:nvSpPr>
        <p:spPr/>
        <p:txBody>
          <a:bodyPr/>
          <a:lstStyle/>
          <a:p>
            <a:r>
              <a:rPr lang="en-GB" dirty="0"/>
              <a:t>Conditional independence</a:t>
            </a:r>
          </a:p>
        </p:txBody>
      </p:sp>
      <p:sp>
        <p:nvSpPr>
          <p:cNvPr id="3" name="Content Placeholder 2">
            <a:extLst>
              <a:ext uri="{FF2B5EF4-FFF2-40B4-BE49-F238E27FC236}">
                <a16:creationId xmlns:a16="http://schemas.microsoft.com/office/drawing/2014/main" id="{F88BB7C6-3DD2-C9B6-D121-F85E6A3249B0}"/>
              </a:ext>
            </a:extLst>
          </p:cNvPr>
          <p:cNvSpPr>
            <a:spLocks noGrp="1"/>
          </p:cNvSpPr>
          <p:nvPr>
            <p:ph idx="1"/>
          </p:nvPr>
        </p:nvSpPr>
        <p:spPr/>
        <p:txBody>
          <a:bodyPr/>
          <a:lstStyle/>
          <a:p>
            <a:r>
              <a:rPr lang="en-GB" dirty="0">
                <a:effectLst/>
              </a:rPr>
              <a:t>Suppose we assume that x</a:t>
            </a:r>
            <a:r>
              <a:rPr lang="en-GB" baseline="-25000" dirty="0">
                <a:effectLst/>
              </a:rPr>
              <a:t>t+1</a:t>
            </a:r>
            <a:r>
              <a:rPr lang="en-GB" dirty="0">
                <a:effectLst/>
              </a:rPr>
              <a:t> is independent </a:t>
            </a:r>
            <a:r>
              <a:rPr lang="en-GB" dirty="0"/>
              <a:t>from </a:t>
            </a:r>
            <a:r>
              <a:rPr lang="en-GB" dirty="0">
                <a:effectLst/>
              </a:rPr>
              <a:t>x</a:t>
            </a:r>
            <a:r>
              <a:rPr lang="en-GB" baseline="-25000" dirty="0">
                <a:effectLst/>
              </a:rPr>
              <a:t>1:</a:t>
            </a:r>
            <a:r>
              <a:rPr lang="en-GB" baseline="-25000" dirty="0"/>
              <a:t>t-1</a:t>
            </a:r>
            <a:endParaRPr lang="en-GB" dirty="0">
              <a:effectLst/>
            </a:endParaRPr>
          </a:p>
          <a:p>
            <a:r>
              <a:rPr lang="en-GB" dirty="0"/>
              <a:t>I</a:t>
            </a:r>
            <a:r>
              <a:rPr lang="en-GB" dirty="0">
                <a:effectLst/>
              </a:rPr>
              <a:t>n words, “the future is independent of the past given the present”.</a:t>
            </a:r>
          </a:p>
          <a:p>
            <a:r>
              <a:rPr lang="en-GB" dirty="0">
                <a:effectLst/>
              </a:rPr>
              <a:t>This is called the </a:t>
            </a:r>
            <a:r>
              <a:rPr lang="en-GB" dirty="0"/>
              <a:t>(first-order) </a:t>
            </a:r>
            <a:r>
              <a:rPr lang="en-GB" dirty="0">
                <a:effectLst/>
              </a:rPr>
              <a:t>Markov assumption.</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97C11C10-FA3B-7B58-CEF0-F2BE8365C67D}"/>
              </a:ext>
            </a:extLst>
          </p:cNvPr>
          <p:cNvSpPr>
            <a:spLocks noGrp="1"/>
          </p:cNvSpPr>
          <p:nvPr>
            <p:ph type="sldNum" sz="quarter" idx="12"/>
          </p:nvPr>
        </p:nvSpPr>
        <p:spPr/>
        <p:txBody>
          <a:bodyPr/>
          <a:lstStyle/>
          <a:p>
            <a:fld id="{44E22EE9-B8A0-0641-9265-052CFE9B95A7}" type="slidenum">
              <a:rPr lang="en-GB" altLang="en-US" smtClean="0"/>
              <a:pPr/>
              <a:t>45</a:t>
            </a:fld>
            <a:endParaRPr lang="en-GB" altLang="en-US" dirty="0"/>
          </a:p>
        </p:txBody>
      </p:sp>
    </p:spTree>
    <p:extLst>
      <p:ext uri="{BB962C8B-B14F-4D97-AF65-F5344CB8AC3E}">
        <p14:creationId xmlns:p14="http://schemas.microsoft.com/office/powerpoint/2010/main" val="267207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043-18D6-4F53-74AC-95D8DEE00C07}"/>
              </a:ext>
            </a:extLst>
          </p:cNvPr>
          <p:cNvSpPr>
            <a:spLocks noGrp="1"/>
          </p:cNvSpPr>
          <p:nvPr>
            <p:ph type="title"/>
          </p:nvPr>
        </p:nvSpPr>
        <p:spPr/>
        <p:txBody>
          <a:bodyPr/>
          <a:lstStyle/>
          <a:p>
            <a:r>
              <a:rPr lang="en-GB" dirty="0"/>
              <a:t>Markov chains</a:t>
            </a:r>
          </a:p>
        </p:txBody>
      </p:sp>
      <p:sp>
        <p:nvSpPr>
          <p:cNvPr id="3" name="Slide Number Placeholder 2">
            <a:extLst>
              <a:ext uri="{FF2B5EF4-FFF2-40B4-BE49-F238E27FC236}">
                <a16:creationId xmlns:a16="http://schemas.microsoft.com/office/drawing/2014/main" id="{F159E8AE-DCBE-3641-680F-58C728971343}"/>
              </a:ext>
            </a:extLst>
          </p:cNvPr>
          <p:cNvSpPr>
            <a:spLocks noGrp="1"/>
          </p:cNvSpPr>
          <p:nvPr>
            <p:ph type="sldNum" sz="quarter" idx="12"/>
          </p:nvPr>
        </p:nvSpPr>
        <p:spPr/>
        <p:txBody>
          <a:bodyPr/>
          <a:lstStyle/>
          <a:p>
            <a:fld id="{BB98F552-A29D-2D4E-8192-F20670493719}" type="slidenum">
              <a:rPr lang="en-GB" altLang="en-US" smtClean="0"/>
              <a:pPr/>
              <a:t>46</a:t>
            </a:fld>
            <a:endParaRPr lang="en-GB" altLang="en-US" dirty="0"/>
          </a:p>
        </p:txBody>
      </p:sp>
      <p:sp>
        <p:nvSpPr>
          <p:cNvPr id="4" name="Oval 3">
            <a:extLst>
              <a:ext uri="{FF2B5EF4-FFF2-40B4-BE49-F238E27FC236}">
                <a16:creationId xmlns:a16="http://schemas.microsoft.com/office/drawing/2014/main" id="{AAAC29FD-35F7-FCA3-6ACA-7CF32226A06D}"/>
              </a:ext>
            </a:extLst>
          </p:cNvPr>
          <p:cNvSpPr/>
          <p:nvPr/>
        </p:nvSpPr>
        <p:spPr>
          <a:xfrm>
            <a:off x="2726025" y="2824133"/>
            <a:ext cx="518458" cy="51845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a:t>
            </a:r>
          </a:p>
        </p:txBody>
      </p:sp>
      <p:sp>
        <p:nvSpPr>
          <p:cNvPr id="5" name="Oval 4">
            <a:extLst>
              <a:ext uri="{FF2B5EF4-FFF2-40B4-BE49-F238E27FC236}">
                <a16:creationId xmlns:a16="http://schemas.microsoft.com/office/drawing/2014/main" id="{E122D428-6EBA-05E7-9850-24B6CD7864B8}"/>
              </a:ext>
            </a:extLst>
          </p:cNvPr>
          <p:cNvSpPr/>
          <p:nvPr/>
        </p:nvSpPr>
        <p:spPr>
          <a:xfrm>
            <a:off x="6182409" y="2824133"/>
            <a:ext cx="518458" cy="51845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t>
            </a:r>
          </a:p>
        </p:txBody>
      </p:sp>
      <p:cxnSp>
        <p:nvCxnSpPr>
          <p:cNvPr id="7" name="Curved Connector 6">
            <a:extLst>
              <a:ext uri="{FF2B5EF4-FFF2-40B4-BE49-F238E27FC236}">
                <a16:creationId xmlns:a16="http://schemas.microsoft.com/office/drawing/2014/main" id="{095BAB3D-C03E-83C1-CD1D-AFFC71F5047D}"/>
              </a:ext>
            </a:extLst>
          </p:cNvPr>
          <p:cNvCxnSpPr>
            <a:stCxn id="4" idx="0"/>
            <a:endCxn id="5" idx="0"/>
          </p:cNvCxnSpPr>
          <p:nvPr/>
        </p:nvCxnSpPr>
        <p:spPr>
          <a:xfrm rot="5400000" flipH="1" flipV="1">
            <a:off x="4713446" y="1095941"/>
            <a:ext cx="15240" cy="3456384"/>
          </a:xfrm>
          <a:prstGeom prst="curvedConnector3">
            <a:avLst>
              <a:gd name="adj1" fmla="val 4562787"/>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A36873F3-1237-375E-3ED7-9CD2E791184D}"/>
              </a:ext>
            </a:extLst>
          </p:cNvPr>
          <p:cNvCxnSpPr>
            <a:cxnSpLocks/>
            <a:stCxn id="5" idx="4"/>
            <a:endCxn id="4" idx="4"/>
          </p:cNvCxnSpPr>
          <p:nvPr/>
        </p:nvCxnSpPr>
        <p:spPr>
          <a:xfrm rot="5400000">
            <a:off x="4713446" y="1614398"/>
            <a:ext cx="15240" cy="3456384"/>
          </a:xfrm>
          <a:prstGeom prst="curvedConnector3">
            <a:avLst>
              <a:gd name="adj1" fmla="val 6069764"/>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385A7A4-187C-0A0C-06C8-265712251F81}"/>
              </a:ext>
            </a:extLst>
          </p:cNvPr>
          <p:cNvCxnSpPr>
            <a:cxnSpLocks/>
            <a:stCxn id="5" idx="6"/>
            <a:endCxn id="5" idx="5"/>
          </p:cNvCxnSpPr>
          <p:nvPr/>
        </p:nvCxnSpPr>
        <p:spPr>
          <a:xfrm flipH="1">
            <a:off x="6624941" y="3083362"/>
            <a:ext cx="75926" cy="18330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2F1E23B1-D9E2-4FAA-5A2E-F2849EA39331}"/>
              </a:ext>
            </a:extLst>
          </p:cNvPr>
          <p:cNvCxnSpPr>
            <a:cxnSpLocks/>
            <a:stCxn id="4" idx="2"/>
            <a:endCxn id="4" idx="1"/>
          </p:cNvCxnSpPr>
          <p:nvPr/>
        </p:nvCxnSpPr>
        <p:spPr>
          <a:xfrm rot="10800000" flipH="1">
            <a:off x="2726026" y="2900059"/>
            <a:ext cx="75926" cy="183302"/>
          </a:xfrm>
          <a:prstGeom prst="curvedConnector4">
            <a:avLst>
              <a:gd name="adj1" fmla="val -361297"/>
              <a:gd name="adj2" fmla="val 291076"/>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7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17B4-9CBE-C4F7-D066-7A93401FE3B1}"/>
              </a:ext>
            </a:extLst>
          </p:cNvPr>
          <p:cNvSpPr>
            <a:spLocks noGrp="1"/>
          </p:cNvSpPr>
          <p:nvPr>
            <p:ph type="title"/>
          </p:nvPr>
        </p:nvSpPr>
        <p:spPr/>
        <p:txBody>
          <a:bodyPr/>
          <a:lstStyle/>
          <a:p>
            <a:r>
              <a:rPr lang="en-GB" dirty="0"/>
              <a:t>Behaviour modelling using MC</a:t>
            </a:r>
          </a:p>
        </p:txBody>
      </p:sp>
      <p:sp>
        <p:nvSpPr>
          <p:cNvPr id="3" name="Content Placeholder 2">
            <a:extLst>
              <a:ext uri="{FF2B5EF4-FFF2-40B4-BE49-F238E27FC236}">
                <a16:creationId xmlns:a16="http://schemas.microsoft.com/office/drawing/2014/main" id="{814CBE4B-D758-AFE9-B455-A572637AB6C5}"/>
              </a:ext>
            </a:extLst>
          </p:cNvPr>
          <p:cNvSpPr>
            <a:spLocks noGrp="1"/>
          </p:cNvSpPr>
          <p:nvPr>
            <p:ph idx="1"/>
          </p:nvPr>
        </p:nvSpPr>
        <p:spPr/>
        <p:txBody>
          <a:bodyPr/>
          <a:lstStyle/>
          <a:p>
            <a:r>
              <a:rPr lang="en-GB" dirty="0"/>
              <a:t>Imagine each activity/behaviour state is modelled as a Markov chain state.</a:t>
            </a:r>
          </a:p>
          <a:p>
            <a:r>
              <a:rPr lang="en-GB" dirty="0"/>
              <a:t>Identify the transitions.</a:t>
            </a:r>
          </a:p>
          <a:p>
            <a:r>
              <a:rPr lang="en-GB" dirty="0"/>
              <a:t>Determine the probability of being in each state and the probability of transitioning between the states.</a:t>
            </a:r>
          </a:p>
          <a:p>
            <a:r>
              <a:rPr lang="en-GB" dirty="0"/>
              <a:t>You can use this information to build a Markov Chain model.</a:t>
            </a:r>
          </a:p>
          <a:p>
            <a:r>
              <a:rPr lang="en-GB" dirty="0"/>
              <a:t>You can use the chain probability rule to calculate the probability of being at a current state given an earlier observation. </a:t>
            </a:r>
          </a:p>
        </p:txBody>
      </p:sp>
      <p:sp>
        <p:nvSpPr>
          <p:cNvPr id="4" name="Slide Number Placeholder 3">
            <a:extLst>
              <a:ext uri="{FF2B5EF4-FFF2-40B4-BE49-F238E27FC236}">
                <a16:creationId xmlns:a16="http://schemas.microsoft.com/office/drawing/2014/main" id="{FB7E9BB9-79F2-D339-F3EA-AEF42316B5FE}"/>
              </a:ext>
            </a:extLst>
          </p:cNvPr>
          <p:cNvSpPr>
            <a:spLocks noGrp="1"/>
          </p:cNvSpPr>
          <p:nvPr>
            <p:ph type="sldNum" sz="quarter" idx="12"/>
          </p:nvPr>
        </p:nvSpPr>
        <p:spPr/>
        <p:txBody>
          <a:bodyPr/>
          <a:lstStyle/>
          <a:p>
            <a:fld id="{44E22EE9-B8A0-0641-9265-052CFE9B95A7}" type="slidenum">
              <a:rPr lang="en-GB" altLang="en-US" smtClean="0"/>
              <a:pPr/>
              <a:t>47</a:t>
            </a:fld>
            <a:endParaRPr lang="en-GB" altLang="en-US" dirty="0"/>
          </a:p>
        </p:txBody>
      </p:sp>
    </p:spTree>
    <p:extLst>
      <p:ext uri="{BB962C8B-B14F-4D97-AF65-F5344CB8AC3E}">
        <p14:creationId xmlns:p14="http://schemas.microsoft.com/office/powerpoint/2010/main" val="1634524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03D6-316C-AA9D-C0A3-67D179BC8C3D}"/>
              </a:ext>
            </a:extLst>
          </p:cNvPr>
          <p:cNvSpPr>
            <a:spLocks noGrp="1"/>
          </p:cNvSpPr>
          <p:nvPr>
            <p:ph type="title"/>
          </p:nvPr>
        </p:nvSpPr>
        <p:spPr/>
        <p:txBody>
          <a:bodyPr/>
          <a:lstStyle/>
          <a:p>
            <a:r>
              <a:rPr lang="en-GB" dirty="0"/>
              <a:t>Example – daily activity monitoring</a:t>
            </a:r>
          </a:p>
        </p:txBody>
      </p:sp>
      <p:sp>
        <p:nvSpPr>
          <p:cNvPr id="3" name="Slide Number Placeholder 2">
            <a:extLst>
              <a:ext uri="{FF2B5EF4-FFF2-40B4-BE49-F238E27FC236}">
                <a16:creationId xmlns:a16="http://schemas.microsoft.com/office/drawing/2014/main" id="{88D09361-5E3F-F5BE-D4A5-059656E0B8B9}"/>
              </a:ext>
            </a:extLst>
          </p:cNvPr>
          <p:cNvSpPr>
            <a:spLocks noGrp="1"/>
          </p:cNvSpPr>
          <p:nvPr>
            <p:ph type="sldNum" sz="quarter" idx="12"/>
          </p:nvPr>
        </p:nvSpPr>
        <p:spPr/>
        <p:txBody>
          <a:bodyPr/>
          <a:lstStyle/>
          <a:p>
            <a:fld id="{BB98F552-A29D-2D4E-8192-F20670493719}" type="slidenum">
              <a:rPr lang="en-GB" altLang="en-US" smtClean="0"/>
              <a:pPr/>
              <a:t>48</a:t>
            </a:fld>
            <a:endParaRPr lang="en-GB" altLang="en-US" dirty="0"/>
          </a:p>
        </p:txBody>
      </p:sp>
      <p:pic>
        <p:nvPicPr>
          <p:cNvPr id="4" name="Picture 3" descr="Diagram&#10;&#10;Description automatically generated">
            <a:extLst>
              <a:ext uri="{FF2B5EF4-FFF2-40B4-BE49-F238E27FC236}">
                <a16:creationId xmlns:a16="http://schemas.microsoft.com/office/drawing/2014/main" id="{353AF815-E6E8-3D9B-63D1-A57B6FDD800C}"/>
              </a:ext>
            </a:extLst>
          </p:cNvPr>
          <p:cNvPicPr>
            <a:picLocks noChangeAspect="1"/>
          </p:cNvPicPr>
          <p:nvPr/>
        </p:nvPicPr>
        <p:blipFill rotWithShape="1">
          <a:blip r:embed="rId2"/>
          <a:srcRect t="-231"/>
          <a:stretch/>
        </p:blipFill>
        <p:spPr>
          <a:xfrm>
            <a:off x="767408" y="1693396"/>
            <a:ext cx="9899926" cy="3758718"/>
          </a:xfrm>
          <a:prstGeom prst="rect">
            <a:avLst/>
          </a:prstGeom>
        </p:spPr>
      </p:pic>
    </p:spTree>
    <p:extLst>
      <p:ext uri="{BB962C8B-B14F-4D97-AF65-F5344CB8AC3E}">
        <p14:creationId xmlns:p14="http://schemas.microsoft.com/office/powerpoint/2010/main" val="2605591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CE14-94B6-8111-FD5C-055A0D65EBEA}"/>
              </a:ext>
            </a:extLst>
          </p:cNvPr>
          <p:cNvSpPr>
            <a:spLocks noGrp="1"/>
          </p:cNvSpPr>
          <p:nvPr>
            <p:ph type="title"/>
          </p:nvPr>
        </p:nvSpPr>
        <p:spPr/>
        <p:txBody>
          <a:bodyPr/>
          <a:lstStyle/>
          <a:p>
            <a:r>
              <a:rPr lang="en-US" dirty="0"/>
              <a:t>Continuous remote monitoring – activity data</a:t>
            </a:r>
            <a:endParaRPr lang="en-GB" dirty="0"/>
          </a:p>
        </p:txBody>
      </p:sp>
      <p:sp>
        <p:nvSpPr>
          <p:cNvPr id="4" name="Slide Number Placeholder 3">
            <a:extLst>
              <a:ext uri="{FF2B5EF4-FFF2-40B4-BE49-F238E27FC236}">
                <a16:creationId xmlns:a16="http://schemas.microsoft.com/office/drawing/2014/main" id="{E2AA1863-295B-FF82-A053-B22FC5B36A25}"/>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pic>
        <p:nvPicPr>
          <p:cNvPr id="5" name="Picture 4" descr="A picture containing background pattern&#10;&#10;Description automatically generated">
            <a:extLst>
              <a:ext uri="{FF2B5EF4-FFF2-40B4-BE49-F238E27FC236}">
                <a16:creationId xmlns:a16="http://schemas.microsoft.com/office/drawing/2014/main" id="{D522CA98-DC03-64D2-EA34-CE7D2CE7990E}"/>
              </a:ext>
            </a:extLst>
          </p:cNvPr>
          <p:cNvPicPr>
            <a:picLocks noChangeAspect="1"/>
          </p:cNvPicPr>
          <p:nvPr/>
        </p:nvPicPr>
        <p:blipFill>
          <a:blip r:embed="rId2"/>
          <a:stretch>
            <a:fillRect/>
          </a:stretch>
        </p:blipFill>
        <p:spPr>
          <a:xfrm>
            <a:off x="9753600" y="2448794"/>
            <a:ext cx="1462600" cy="2600178"/>
          </a:xfrm>
          <a:prstGeom prst="rect">
            <a:avLst/>
          </a:prstGeom>
        </p:spPr>
      </p:pic>
      <p:pic>
        <p:nvPicPr>
          <p:cNvPr id="6" name="Picture 5" descr="A picture containing text, star, night sky&#10;&#10;Description automatically generated">
            <a:extLst>
              <a:ext uri="{FF2B5EF4-FFF2-40B4-BE49-F238E27FC236}">
                <a16:creationId xmlns:a16="http://schemas.microsoft.com/office/drawing/2014/main" id="{432B5912-E946-33C4-67E9-C37EB92629C3}"/>
              </a:ext>
            </a:extLst>
          </p:cNvPr>
          <p:cNvPicPr>
            <a:picLocks noChangeAspect="1"/>
          </p:cNvPicPr>
          <p:nvPr/>
        </p:nvPicPr>
        <p:blipFill rotWithShape="1">
          <a:blip r:embed="rId3"/>
          <a:srcRect b="6947"/>
          <a:stretch/>
        </p:blipFill>
        <p:spPr>
          <a:xfrm>
            <a:off x="1186572" y="1294543"/>
            <a:ext cx="8096560" cy="2485138"/>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176B167B-762B-E94B-2BF7-BD010DD4E576}"/>
              </a:ext>
            </a:extLst>
          </p:cNvPr>
          <p:cNvPicPr>
            <a:picLocks noChangeAspect="1"/>
          </p:cNvPicPr>
          <p:nvPr/>
        </p:nvPicPr>
        <p:blipFill>
          <a:blip r:embed="rId4"/>
          <a:stretch>
            <a:fillRect/>
          </a:stretch>
        </p:blipFill>
        <p:spPr>
          <a:xfrm>
            <a:off x="1158239" y="3926946"/>
            <a:ext cx="8124892" cy="2680027"/>
          </a:xfrm>
          <a:prstGeom prst="rect">
            <a:avLst/>
          </a:prstGeom>
        </p:spPr>
      </p:pic>
    </p:spTree>
    <p:extLst>
      <p:ext uri="{BB962C8B-B14F-4D97-AF65-F5344CB8AC3E}">
        <p14:creationId xmlns:p14="http://schemas.microsoft.com/office/powerpoint/2010/main" val="148694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B899-CD27-28F3-2EA4-1031063FF347}"/>
              </a:ext>
            </a:extLst>
          </p:cNvPr>
          <p:cNvSpPr>
            <a:spLocks noGrp="1"/>
          </p:cNvSpPr>
          <p:nvPr>
            <p:ph type="title"/>
          </p:nvPr>
        </p:nvSpPr>
        <p:spPr/>
        <p:txBody>
          <a:bodyPr/>
          <a:lstStyle/>
          <a:p>
            <a:r>
              <a:rPr lang="en-GB" dirty="0"/>
              <a:t>Example</a:t>
            </a:r>
          </a:p>
        </p:txBody>
      </p:sp>
      <p:sp>
        <p:nvSpPr>
          <p:cNvPr id="3" name="Slide Number Placeholder 2">
            <a:extLst>
              <a:ext uri="{FF2B5EF4-FFF2-40B4-BE49-F238E27FC236}">
                <a16:creationId xmlns:a16="http://schemas.microsoft.com/office/drawing/2014/main" id="{C4EDE6ED-0FEC-6143-2258-5B34DB1CE298}"/>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6" name="Picture 5" descr="A screenshot of a cell phone&#10;&#10;Description automatically generated">
            <a:extLst>
              <a:ext uri="{FF2B5EF4-FFF2-40B4-BE49-F238E27FC236}">
                <a16:creationId xmlns:a16="http://schemas.microsoft.com/office/drawing/2014/main" id="{5EB14390-C10E-31BA-D18A-9CDD72BA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1268759"/>
            <a:ext cx="2448272" cy="4442651"/>
          </a:xfrm>
          <a:prstGeom prst="rect">
            <a:avLst/>
          </a:prstGeom>
        </p:spPr>
      </p:pic>
    </p:spTree>
    <p:extLst>
      <p:ext uri="{BB962C8B-B14F-4D97-AF65-F5344CB8AC3E}">
        <p14:creationId xmlns:p14="http://schemas.microsoft.com/office/powerpoint/2010/main" val="1740409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5B02-0B76-A4A5-7ED2-664D1E6E8018}"/>
              </a:ext>
            </a:extLst>
          </p:cNvPr>
          <p:cNvSpPr>
            <a:spLocks noGrp="1"/>
          </p:cNvSpPr>
          <p:nvPr>
            <p:ph type="title"/>
          </p:nvPr>
        </p:nvSpPr>
        <p:spPr/>
        <p:txBody>
          <a:bodyPr/>
          <a:lstStyle/>
          <a:p>
            <a:r>
              <a:rPr lang="en-GB" dirty="0"/>
              <a:t>Changes in activity patterns</a:t>
            </a:r>
          </a:p>
        </p:txBody>
      </p:sp>
      <p:sp>
        <p:nvSpPr>
          <p:cNvPr id="3" name="Slide Number Placeholder 2">
            <a:extLst>
              <a:ext uri="{FF2B5EF4-FFF2-40B4-BE49-F238E27FC236}">
                <a16:creationId xmlns:a16="http://schemas.microsoft.com/office/drawing/2014/main" id="{E993C3D2-0B56-936F-624C-F0634C2720E3}"/>
              </a:ext>
            </a:extLst>
          </p:cNvPr>
          <p:cNvSpPr>
            <a:spLocks noGrp="1"/>
          </p:cNvSpPr>
          <p:nvPr>
            <p:ph type="sldNum" sz="quarter" idx="12"/>
          </p:nvPr>
        </p:nvSpPr>
        <p:spPr/>
        <p:txBody>
          <a:bodyPr/>
          <a:lstStyle/>
          <a:p>
            <a:fld id="{BB98F552-A29D-2D4E-8192-F20670493719}" type="slidenum">
              <a:rPr lang="en-GB" altLang="en-US" smtClean="0"/>
              <a:pPr/>
              <a:t>50</a:t>
            </a:fld>
            <a:endParaRPr lang="en-GB" altLang="en-US" dirty="0"/>
          </a:p>
        </p:txBody>
      </p:sp>
      <p:pic>
        <p:nvPicPr>
          <p:cNvPr id="4" name="Picture 3" descr="Diagram&#10;&#10;Description automatically generated">
            <a:extLst>
              <a:ext uri="{FF2B5EF4-FFF2-40B4-BE49-F238E27FC236}">
                <a16:creationId xmlns:a16="http://schemas.microsoft.com/office/drawing/2014/main" id="{7EEC9B4F-BC00-201A-E27C-F83580BCEF59}"/>
              </a:ext>
            </a:extLst>
          </p:cNvPr>
          <p:cNvPicPr>
            <a:picLocks noChangeAspect="1"/>
          </p:cNvPicPr>
          <p:nvPr/>
        </p:nvPicPr>
        <p:blipFill>
          <a:blip r:embed="rId2"/>
          <a:stretch>
            <a:fillRect/>
          </a:stretch>
        </p:blipFill>
        <p:spPr>
          <a:xfrm>
            <a:off x="1429882" y="1960038"/>
            <a:ext cx="9105900" cy="3957284"/>
          </a:xfrm>
          <a:prstGeom prst="rect">
            <a:avLst/>
          </a:prstGeom>
        </p:spPr>
      </p:pic>
      <p:sp>
        <p:nvSpPr>
          <p:cNvPr id="6" name="TextBox 5">
            <a:extLst>
              <a:ext uri="{FF2B5EF4-FFF2-40B4-BE49-F238E27FC236}">
                <a16:creationId xmlns:a16="http://schemas.microsoft.com/office/drawing/2014/main" id="{F6AA3816-94FE-C85A-946A-59ED1ECE4625}"/>
              </a:ext>
            </a:extLst>
          </p:cNvPr>
          <p:cNvSpPr txBox="1"/>
          <p:nvPr/>
        </p:nvSpPr>
        <p:spPr>
          <a:xfrm>
            <a:off x="1428918" y="6413115"/>
            <a:ext cx="5486400" cy="246221"/>
          </a:xfrm>
          <a:prstGeom prst="rect">
            <a:avLst/>
          </a:prstGeom>
          <a:noFill/>
        </p:spPr>
        <p:txBody>
          <a:bodyPr wrap="square">
            <a:spAutoFit/>
          </a:bodyPr>
          <a:lstStyle/>
          <a:p>
            <a:r>
              <a:rPr lang="en-GB" sz="1000" dirty="0">
                <a:latin typeface="Gill Sans MT" panose="020B0502020104020203" pitchFamily="34" charset="77"/>
              </a:rPr>
              <a:t>For more information, refer to: Y Huang et al., https://</a:t>
            </a:r>
            <a:r>
              <a:rPr lang="en-GB" sz="1000" dirty="0" err="1">
                <a:latin typeface="Gill Sans MT" panose="020B0502020104020203" pitchFamily="34" charset="77"/>
              </a:rPr>
              <a:t>doi.org</a:t>
            </a:r>
            <a:r>
              <a:rPr lang="en-GB" sz="1000" dirty="0">
                <a:latin typeface="Gill Sans MT" panose="020B0502020104020203" pitchFamily="34" charset="77"/>
              </a:rPr>
              <a:t>/10.1016/j.artmed.2024.102821</a:t>
            </a:r>
          </a:p>
        </p:txBody>
      </p:sp>
    </p:spTree>
    <p:extLst>
      <p:ext uri="{BB962C8B-B14F-4D97-AF65-F5344CB8AC3E}">
        <p14:creationId xmlns:p14="http://schemas.microsoft.com/office/powerpoint/2010/main" val="1948982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D914-1795-A418-9F2E-E9A51B64AFFC}"/>
              </a:ext>
            </a:extLst>
          </p:cNvPr>
          <p:cNvSpPr>
            <a:spLocks noGrp="1"/>
          </p:cNvSpPr>
          <p:nvPr>
            <p:ph type="title"/>
          </p:nvPr>
        </p:nvSpPr>
        <p:spPr/>
        <p:txBody>
          <a:bodyPr/>
          <a:lstStyle/>
          <a:p>
            <a:r>
              <a:rPr lang="en-GB" dirty="0"/>
              <a:t>Open Discussion</a:t>
            </a:r>
          </a:p>
        </p:txBody>
      </p:sp>
      <p:sp>
        <p:nvSpPr>
          <p:cNvPr id="4" name="Content Placeholder 3">
            <a:extLst>
              <a:ext uri="{FF2B5EF4-FFF2-40B4-BE49-F238E27FC236}">
                <a16:creationId xmlns:a16="http://schemas.microsoft.com/office/drawing/2014/main" id="{609E28CB-C10E-3066-E546-C782C3342652}"/>
              </a:ext>
            </a:extLst>
          </p:cNvPr>
          <p:cNvSpPr>
            <a:spLocks noGrp="1"/>
          </p:cNvSpPr>
          <p:nvPr>
            <p:ph idx="1"/>
          </p:nvPr>
        </p:nvSpPr>
        <p:spPr/>
        <p:txBody>
          <a:bodyPr/>
          <a:lstStyle/>
          <a:p>
            <a:r>
              <a:rPr lang="en-GB" dirty="0"/>
              <a:t>You are analysing spike train data from a neuron responding to a visual stimulus.</a:t>
            </a:r>
          </a:p>
          <a:p>
            <a:r>
              <a:rPr lang="en-GB" dirty="0"/>
              <a:t>Over 100 trials, the neuron fires within 10 </a:t>
            </a:r>
            <a:r>
              <a:rPr lang="en-GB" dirty="0" err="1"/>
              <a:t>ms</a:t>
            </a:r>
            <a:r>
              <a:rPr lang="en-GB" dirty="0"/>
              <a:t> of stimulus onset in 40 trials.</a:t>
            </a:r>
          </a:p>
          <a:p>
            <a:endParaRPr lang="en-GB" dirty="0"/>
          </a:p>
          <a:p>
            <a:r>
              <a:rPr lang="en-GB" b="1" dirty="0"/>
              <a:t>Question</a:t>
            </a:r>
            <a:r>
              <a:rPr lang="en-GB" dirty="0"/>
              <a:t>: What is the probability that the neuron fires within 10 </a:t>
            </a:r>
            <a:r>
              <a:rPr lang="en-GB" dirty="0" err="1"/>
              <a:t>ms</a:t>
            </a:r>
            <a:r>
              <a:rPr lang="en-GB" dirty="0"/>
              <a:t> on the next trial? </a:t>
            </a:r>
          </a:p>
          <a:p>
            <a:r>
              <a:rPr lang="en-GB" dirty="0"/>
              <a:t>How would this probability change if you continued your experiment and observed 10 consecutive trials with no spikes?</a:t>
            </a:r>
          </a:p>
        </p:txBody>
      </p:sp>
      <p:sp>
        <p:nvSpPr>
          <p:cNvPr id="3" name="Slide Number Placeholder 2">
            <a:extLst>
              <a:ext uri="{FF2B5EF4-FFF2-40B4-BE49-F238E27FC236}">
                <a16:creationId xmlns:a16="http://schemas.microsoft.com/office/drawing/2014/main" id="{E83EA5B5-E599-FBD6-8E7D-75AA6DAEC2DB}"/>
              </a:ext>
            </a:extLst>
          </p:cNvPr>
          <p:cNvSpPr>
            <a:spLocks noGrp="1"/>
          </p:cNvSpPr>
          <p:nvPr>
            <p:ph type="sldNum" sz="quarter" idx="12"/>
          </p:nvPr>
        </p:nvSpPr>
        <p:spPr/>
        <p:txBody>
          <a:bodyPr/>
          <a:lstStyle/>
          <a:p>
            <a:fld id="{BB98F552-A29D-2D4E-8192-F20670493719}" type="slidenum">
              <a:rPr lang="en-GB" altLang="en-US" smtClean="0"/>
              <a:pPr/>
              <a:t>51</a:t>
            </a:fld>
            <a:endParaRPr lang="en-GB" altLang="en-US" dirty="0"/>
          </a:p>
        </p:txBody>
      </p:sp>
    </p:spTree>
    <p:extLst>
      <p:ext uri="{BB962C8B-B14F-4D97-AF65-F5344CB8AC3E}">
        <p14:creationId xmlns:p14="http://schemas.microsoft.com/office/powerpoint/2010/main" val="3472056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F79D02-8837-15AA-D6D6-DB1B1D110FD2}"/>
              </a:ext>
            </a:extLst>
          </p:cNvPr>
          <p:cNvSpPr>
            <a:spLocks noGrp="1"/>
          </p:cNvSpPr>
          <p:nvPr>
            <p:ph type="ctrTitle"/>
          </p:nvPr>
        </p:nvSpPr>
        <p:spPr/>
        <p:txBody>
          <a:bodyPr/>
          <a:lstStyle/>
          <a:p>
            <a:r>
              <a:rPr lang="en-GB" dirty="0"/>
              <a:t>Review questions</a:t>
            </a:r>
          </a:p>
        </p:txBody>
      </p:sp>
      <p:sp>
        <p:nvSpPr>
          <p:cNvPr id="4" name="Slide Number Placeholder 3">
            <a:extLst>
              <a:ext uri="{FF2B5EF4-FFF2-40B4-BE49-F238E27FC236}">
                <a16:creationId xmlns:a16="http://schemas.microsoft.com/office/drawing/2014/main" id="{35C9D1F3-B990-51EE-887E-04821BD32891}"/>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spTree>
    <p:extLst>
      <p:ext uri="{BB962C8B-B14F-4D97-AF65-F5344CB8AC3E}">
        <p14:creationId xmlns:p14="http://schemas.microsoft.com/office/powerpoint/2010/main" val="8269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0C9E-3BCD-BF31-FEAE-CD70AFA4262E}"/>
              </a:ext>
            </a:extLst>
          </p:cNvPr>
          <p:cNvSpPr>
            <a:spLocks noGrp="1"/>
          </p:cNvSpPr>
          <p:nvPr>
            <p:ph type="title"/>
          </p:nvPr>
        </p:nvSpPr>
        <p:spPr/>
        <p:txBody>
          <a:bodyPr/>
          <a:lstStyle/>
          <a:p>
            <a:r>
              <a:rPr lang="en-GB" dirty="0"/>
              <a:t>Q1. Entropy</a:t>
            </a:r>
          </a:p>
        </p:txBody>
      </p:sp>
      <p:sp>
        <p:nvSpPr>
          <p:cNvPr id="5" name="Content Placeholder 4">
            <a:extLst>
              <a:ext uri="{FF2B5EF4-FFF2-40B4-BE49-F238E27FC236}">
                <a16:creationId xmlns:a16="http://schemas.microsoft.com/office/drawing/2014/main" id="{371F54E7-D514-148C-3C7D-D662A0F4DFCE}"/>
              </a:ext>
            </a:extLst>
          </p:cNvPr>
          <p:cNvSpPr>
            <a:spLocks noGrp="1"/>
          </p:cNvSpPr>
          <p:nvPr>
            <p:ph idx="1"/>
          </p:nvPr>
        </p:nvSpPr>
        <p:spPr>
          <a:xfrm>
            <a:off x="1158240" y="1268414"/>
            <a:ext cx="4160074" cy="4968875"/>
          </a:xfrm>
        </p:spPr>
        <p:txBody>
          <a:bodyPr/>
          <a:lstStyle/>
          <a:p>
            <a:r>
              <a:rPr lang="en-GB" dirty="0"/>
              <a:t>Let’s assume we build a Markov chain and then measure the entropy in the activity states of a patient at home over time.</a:t>
            </a:r>
          </a:p>
          <a:p>
            <a:r>
              <a:rPr lang="en-GB" dirty="0"/>
              <a:t>If the patient’s activity suddenly reduces over time, will the entropy decrease or increase? </a:t>
            </a:r>
          </a:p>
        </p:txBody>
      </p:sp>
      <p:sp>
        <p:nvSpPr>
          <p:cNvPr id="3" name="Slide Number Placeholder 2">
            <a:extLst>
              <a:ext uri="{FF2B5EF4-FFF2-40B4-BE49-F238E27FC236}">
                <a16:creationId xmlns:a16="http://schemas.microsoft.com/office/drawing/2014/main" id="{258B70C8-E168-6134-306B-77CE560833C6}"/>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4" name="Picture 3" descr="Diagram&#10;&#10;Description automatically generated">
            <a:extLst>
              <a:ext uri="{FF2B5EF4-FFF2-40B4-BE49-F238E27FC236}">
                <a16:creationId xmlns:a16="http://schemas.microsoft.com/office/drawing/2014/main" id="{BAC676A0-DBC1-ADFB-53EC-463AB2AFDD75}"/>
              </a:ext>
            </a:extLst>
          </p:cNvPr>
          <p:cNvPicPr>
            <a:picLocks noChangeAspect="1"/>
          </p:cNvPicPr>
          <p:nvPr/>
        </p:nvPicPr>
        <p:blipFill rotWithShape="1">
          <a:blip r:embed="rId2"/>
          <a:srcRect r="43063"/>
          <a:stretch/>
        </p:blipFill>
        <p:spPr>
          <a:xfrm>
            <a:off x="5750362" y="1873628"/>
            <a:ext cx="5184576" cy="3957284"/>
          </a:xfrm>
          <a:prstGeom prst="rect">
            <a:avLst/>
          </a:prstGeom>
        </p:spPr>
      </p:pic>
    </p:spTree>
    <p:extLst>
      <p:ext uri="{BB962C8B-B14F-4D97-AF65-F5344CB8AC3E}">
        <p14:creationId xmlns:p14="http://schemas.microsoft.com/office/powerpoint/2010/main" val="507111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B2F43-CD78-97D9-B980-93EA3390E903}"/>
              </a:ext>
            </a:extLst>
          </p:cNvPr>
          <p:cNvSpPr>
            <a:spLocks noGrp="1"/>
          </p:cNvSpPr>
          <p:nvPr>
            <p:ph type="title"/>
          </p:nvPr>
        </p:nvSpPr>
        <p:spPr/>
        <p:txBody>
          <a:bodyPr/>
          <a:lstStyle/>
          <a:p>
            <a:r>
              <a:rPr lang="en-GB" dirty="0"/>
              <a:t>Q2. Overfitting</a:t>
            </a:r>
          </a:p>
        </p:txBody>
      </p:sp>
      <p:sp>
        <p:nvSpPr>
          <p:cNvPr id="3" name="Content Placeholder 2">
            <a:extLst>
              <a:ext uri="{FF2B5EF4-FFF2-40B4-BE49-F238E27FC236}">
                <a16:creationId xmlns:a16="http://schemas.microsoft.com/office/drawing/2014/main" id="{51EAD0F9-D4A0-9485-6F53-D32164E4FCA0}"/>
              </a:ext>
            </a:extLst>
          </p:cNvPr>
          <p:cNvSpPr>
            <a:spLocks noGrp="1"/>
          </p:cNvSpPr>
          <p:nvPr>
            <p:ph idx="1"/>
          </p:nvPr>
        </p:nvSpPr>
        <p:spPr/>
        <p:txBody>
          <a:bodyPr/>
          <a:lstStyle/>
          <a:p>
            <a:r>
              <a:rPr lang="en-GB" b="0" i="0" u="none" strike="noStrike" dirty="0">
                <a:solidFill>
                  <a:srgbClr val="444444"/>
                </a:solidFill>
                <a:effectLst/>
              </a:rPr>
              <a:t>If we have more features than the number of training samples, there is a risk of overfitting the model.</a:t>
            </a:r>
          </a:p>
          <a:p>
            <a:r>
              <a:rPr lang="en-GB" dirty="0">
                <a:solidFill>
                  <a:srgbClr val="444444"/>
                </a:solidFill>
              </a:rPr>
              <a:t>True or False? </a:t>
            </a:r>
            <a:endParaRPr lang="en-GB" b="0" i="0" u="none" strike="noStrike" dirty="0">
              <a:solidFill>
                <a:srgbClr val="444444"/>
              </a:solidFill>
              <a:effectLst/>
            </a:endParaRPr>
          </a:p>
          <a:p>
            <a:endParaRPr lang="en-GB" dirty="0"/>
          </a:p>
        </p:txBody>
      </p:sp>
      <p:sp>
        <p:nvSpPr>
          <p:cNvPr id="4" name="Slide Number Placeholder 3">
            <a:extLst>
              <a:ext uri="{FF2B5EF4-FFF2-40B4-BE49-F238E27FC236}">
                <a16:creationId xmlns:a16="http://schemas.microsoft.com/office/drawing/2014/main" id="{3CFA6AE7-A76B-F5EC-8FB3-2987709E9F6A}"/>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dirty="0"/>
          </a:p>
        </p:txBody>
      </p:sp>
    </p:spTree>
    <p:extLst>
      <p:ext uri="{BB962C8B-B14F-4D97-AF65-F5344CB8AC3E}">
        <p14:creationId xmlns:p14="http://schemas.microsoft.com/office/powerpoint/2010/main" val="2860330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6ACE-97B0-5D7D-BAA6-6FBF2CEF17DF}"/>
              </a:ext>
            </a:extLst>
          </p:cNvPr>
          <p:cNvSpPr>
            <a:spLocks noGrp="1"/>
          </p:cNvSpPr>
          <p:nvPr>
            <p:ph type="title"/>
          </p:nvPr>
        </p:nvSpPr>
        <p:spPr/>
        <p:txBody>
          <a:bodyPr/>
          <a:lstStyle/>
          <a:p>
            <a:r>
              <a:rPr lang="en-GB" dirty="0"/>
              <a:t>Q3. Probability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262E1-45F7-58DF-A4A2-C8CF7321D42E}"/>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u="none" strike="noStrike" smtClean="0">
                          <a:latin typeface="Cambria Math" panose="02040503050406030204" pitchFamily="18" charset="0"/>
                        </a:rPr>
                        <m:t>𝑝</m:t>
                      </m:r>
                      <m:d>
                        <m:dPr>
                          <m:ctrlPr>
                            <a:rPr lang="en-GB" b="0" i="1" u="none" strike="noStrike" smtClean="0">
                              <a:latin typeface="Cambria Math" panose="02040503050406030204" pitchFamily="18" charset="0"/>
                            </a:rPr>
                          </m:ctrlPr>
                        </m:dPr>
                        <m:e>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e>
                      </m:d>
                      <m:r>
                        <a:rPr lang="en-GB" b="0" i="1" u="none" strike="noStrike" smtClean="0">
                          <a:latin typeface="Cambria Math" panose="02040503050406030204" pitchFamily="18" charset="0"/>
                        </a:rPr>
                        <m:t>= </m:t>
                      </m:r>
                      <m:nary>
                        <m:naryPr>
                          <m:chr m:val="∑"/>
                          <m:supHide m:val="on"/>
                          <m:ctrlPr>
                            <a:rPr lang="en-GB" b="0" i="1" u="none" strike="noStrike" smtClean="0">
                              <a:latin typeface="Cambria Math" panose="02040503050406030204" pitchFamily="18" charset="0"/>
                            </a:rPr>
                          </m:ctrlPr>
                        </m:naryPr>
                        <m:sub>
                          <m:r>
                            <a:rPr lang="en-GB" b="0" i="1" u="none" strike="noStrike" smtClean="0">
                              <a:latin typeface="Cambria Math" panose="02040503050406030204" pitchFamily="18" charset="0"/>
                            </a:rPr>
                            <m:t>𝑌</m:t>
                          </m:r>
                        </m:sub>
                        <m:sup/>
                        <m:e>
                          <m:r>
                            <a:rPr lang="en-GB" b="0" i="1" u="none" strike="noStrike" smtClean="0">
                              <a:latin typeface="Cambria Math" panose="02040503050406030204" pitchFamily="18" charset="0"/>
                            </a:rPr>
                            <m:t>𝑝</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𝑋</m:t>
                          </m:r>
                          <m:r>
                            <a:rPr lang="en-GB" b="0" i="1" u="none" strike="noStrike" smtClean="0">
                              <a:latin typeface="Cambria Math" panose="02040503050406030204" pitchFamily="18" charset="0"/>
                            </a:rPr>
                            <m:t>=</m:t>
                          </m:r>
                          <m:r>
                            <a:rPr lang="en-GB" b="0" i="1" u="none" strike="noStrike" smtClean="0">
                              <a:latin typeface="Cambria Math" panose="02040503050406030204" pitchFamily="18" charset="0"/>
                            </a:rPr>
                            <m:t>𝑥</m:t>
                          </m:r>
                          <m:r>
                            <a:rPr lang="en-GB" b="0" i="1" u="none" strike="noStrike" smtClean="0">
                              <a:latin typeface="Cambria Math" panose="02040503050406030204" pitchFamily="18" charset="0"/>
                            </a:rPr>
                            <m:t>, </m:t>
                          </m:r>
                          <m:r>
                            <a:rPr lang="en-GB" b="0" i="1" u="none" strike="noStrike" smtClean="0">
                              <a:latin typeface="Cambria Math" panose="02040503050406030204" pitchFamily="18" charset="0"/>
                            </a:rPr>
                            <m:t>𝑌</m:t>
                          </m:r>
                          <m:r>
                            <a:rPr lang="en-GB" b="0" i="1" u="none" strike="noStrike" smtClean="0">
                              <a:latin typeface="Cambria Math" panose="02040503050406030204" pitchFamily="18" charset="0"/>
                            </a:rPr>
                            <m:t>)</m:t>
                          </m:r>
                        </m:e>
                      </m:nary>
                    </m:oMath>
                  </m:oMathPara>
                </a14:m>
                <a:endParaRPr lang="en-GB" dirty="0"/>
              </a:p>
              <a:p>
                <a:pPr marL="0" indent="0">
                  <a:buNone/>
                </a:pPr>
                <a:r>
                  <a:rPr lang="en-GB" dirty="0"/>
                  <a:t>If we are not given the direct distribution of 𝑥 to find 𝑃(𝑋=𝑥), we sum all the probability values where 𝑋=𝑥 occurs with all possible values of 𝑌.</a:t>
                </a:r>
              </a:p>
              <a:p>
                <a:pPr marL="0" indent="0">
                  <a:buNone/>
                </a:pPr>
                <a:r>
                  <a:rPr lang="en-GB" dirty="0"/>
                  <a:t>What is this called in probability theory? </a:t>
                </a:r>
              </a:p>
              <a:p>
                <a:endParaRPr lang="en-GB" dirty="0"/>
              </a:p>
            </p:txBody>
          </p:sp>
        </mc:Choice>
        <mc:Fallback xmlns="">
          <p:sp>
            <p:nvSpPr>
              <p:cNvPr id="4" name="Content Placeholder 3">
                <a:extLst>
                  <a:ext uri="{FF2B5EF4-FFF2-40B4-BE49-F238E27FC236}">
                    <a16:creationId xmlns:a16="http://schemas.microsoft.com/office/drawing/2014/main" id="{AF2262E1-45F7-58DF-A4A2-C8CF7321D42E}"/>
                  </a:ext>
                </a:extLst>
              </p:cNvPr>
              <p:cNvSpPr>
                <a:spLocks noGrp="1" noRot="1" noChangeAspect="1" noMove="1" noResize="1" noEditPoints="1" noAdjustHandles="1" noChangeArrowheads="1" noChangeShapeType="1" noTextEdit="1"/>
              </p:cNvSpPr>
              <p:nvPr>
                <p:ph idx="1"/>
              </p:nvPr>
            </p:nvSpPr>
            <p:spPr>
              <a:blipFill>
                <a:blip r:embed="rId2"/>
                <a:stretch>
                  <a:fillRect l="-772" t="-25688"/>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693B5BFF-1457-7FD9-C425-E20EFBA8F5CB}"/>
              </a:ext>
            </a:extLst>
          </p:cNvPr>
          <p:cNvSpPr>
            <a:spLocks noGrp="1"/>
          </p:cNvSpPr>
          <p:nvPr>
            <p:ph type="sldNum" sz="quarter" idx="12"/>
          </p:nvPr>
        </p:nvSpPr>
        <p:spPr/>
        <p:txBody>
          <a:bodyPr/>
          <a:lstStyle/>
          <a:p>
            <a:fld id="{BB98F552-A29D-2D4E-8192-F20670493719}" type="slidenum">
              <a:rPr lang="en-GB" altLang="en-US" smtClean="0"/>
              <a:pPr/>
              <a:t>55</a:t>
            </a:fld>
            <a:endParaRPr lang="en-GB" altLang="en-US" dirty="0"/>
          </a:p>
        </p:txBody>
      </p:sp>
    </p:spTree>
    <p:extLst>
      <p:ext uri="{BB962C8B-B14F-4D97-AF65-F5344CB8AC3E}">
        <p14:creationId xmlns:p14="http://schemas.microsoft.com/office/powerpoint/2010/main" val="3201694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7DC5C-3103-ADBE-1DC0-E4640E831A31}"/>
              </a:ext>
            </a:extLst>
          </p:cNvPr>
          <p:cNvSpPr>
            <a:spLocks noGrp="1"/>
          </p:cNvSpPr>
          <p:nvPr>
            <p:ph type="title"/>
          </p:nvPr>
        </p:nvSpPr>
        <p:spPr/>
        <p:txBody>
          <a:bodyPr/>
          <a:lstStyle/>
          <a:p>
            <a:r>
              <a:rPr lang="en-GB" dirty="0"/>
              <a:t>Acknowledgement</a:t>
            </a:r>
          </a:p>
        </p:txBody>
      </p:sp>
      <p:sp>
        <p:nvSpPr>
          <p:cNvPr id="5" name="Content Placeholder 4">
            <a:extLst>
              <a:ext uri="{FF2B5EF4-FFF2-40B4-BE49-F238E27FC236}">
                <a16:creationId xmlns:a16="http://schemas.microsoft.com/office/drawing/2014/main" id="{B451242D-C151-85A0-9E87-7A9B2C390B48}"/>
              </a:ext>
            </a:extLst>
          </p:cNvPr>
          <p:cNvSpPr>
            <a:spLocks noGrp="1"/>
          </p:cNvSpPr>
          <p:nvPr>
            <p:ph idx="1"/>
          </p:nvPr>
        </p:nvSpPr>
        <p:spPr/>
        <p:txBody>
          <a:bodyPr/>
          <a:lstStyle/>
          <a:p>
            <a:r>
              <a:rPr lang="en-GB" dirty="0"/>
              <a:t>Some of the content for the slides in this lecture is adapted from Kevin Murphy’s book: </a:t>
            </a:r>
          </a:p>
          <a:p>
            <a:pPr lvl="1"/>
            <a:r>
              <a:rPr lang="en-GB" dirty="0"/>
              <a:t>Machine Learning: A Probabilistic Perspective Kevin P. Murphy, MIT Press.</a:t>
            </a:r>
          </a:p>
          <a:p>
            <a:endParaRPr lang="en-GB" dirty="0"/>
          </a:p>
        </p:txBody>
      </p:sp>
      <p:sp>
        <p:nvSpPr>
          <p:cNvPr id="3" name="Slide Number Placeholder 2">
            <a:extLst>
              <a:ext uri="{FF2B5EF4-FFF2-40B4-BE49-F238E27FC236}">
                <a16:creationId xmlns:a16="http://schemas.microsoft.com/office/drawing/2014/main" id="{58DC5304-E620-2599-3D14-592B685DE65C}"/>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a:p>
        </p:txBody>
      </p:sp>
    </p:spTree>
    <p:extLst>
      <p:ext uri="{BB962C8B-B14F-4D97-AF65-F5344CB8AC3E}">
        <p14:creationId xmlns:p14="http://schemas.microsoft.com/office/powerpoint/2010/main" val="2148544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sp>
        <p:nvSpPr>
          <p:cNvPr id="6" name="Content Placeholder 2">
            <a:extLst>
              <a:ext uri="{FF2B5EF4-FFF2-40B4-BE49-F238E27FC236}">
                <a16:creationId xmlns:a16="http://schemas.microsoft.com/office/drawing/2014/main" id="{96B6717B-5E6A-7FD6-A9B3-1BF1C9813D69}"/>
              </a:ext>
            </a:extLst>
          </p:cNvPr>
          <p:cNvSpPr>
            <a:spLocks noGrp="1"/>
          </p:cNvSpPr>
          <p:nvPr>
            <p:ph idx="1"/>
          </p:nvPr>
        </p:nvSpPr>
        <p:spPr>
          <a:xfrm>
            <a:off x="609600" y="1268414"/>
            <a:ext cx="10972800" cy="4968875"/>
          </a:xfrm>
        </p:spPr>
        <p:txBody>
          <a:bodyPr/>
          <a:lstStyle/>
          <a:p>
            <a:r>
              <a:rPr lang="en-GB" noProof="0" dirty="0"/>
              <a:t>Please feel free to arrange a meeting or email (</a:t>
            </a:r>
            <a:r>
              <a:rPr lang="en-GB" noProof="0" dirty="0" err="1"/>
              <a:t>p.barnaghi@imperial.ac.uk</a:t>
            </a:r>
            <a:r>
              <a:rPr lang="en-GB" noProof="0" dirty="0"/>
              <a:t>). </a:t>
            </a:r>
          </a:p>
          <a:p>
            <a:r>
              <a:rPr lang="en-GB" dirty="0"/>
              <a:t>To arrange a meeting, please email my colleague, Ms Rhiannon Kirby.</a:t>
            </a:r>
            <a:endParaRPr lang="en-GB" noProof="0" dirty="0"/>
          </a:p>
          <a:p>
            <a:r>
              <a:rPr lang="en-GB" noProof="0" dirty="0"/>
              <a:t>My office: 928, Sir Michael Uren Research Hub, White City Campus.</a:t>
            </a:r>
          </a:p>
          <a:p>
            <a:endParaRPr lang="en-GB" noProof="0"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123A-C529-05FF-5E18-416DF530D19A}"/>
              </a:ext>
            </a:extLst>
          </p:cNvPr>
          <p:cNvSpPr>
            <a:spLocks noGrp="1"/>
          </p:cNvSpPr>
          <p:nvPr>
            <p:ph type="title"/>
          </p:nvPr>
        </p:nvSpPr>
        <p:spPr/>
        <p:txBody>
          <a:bodyPr/>
          <a:lstStyle/>
          <a:p>
            <a:r>
              <a:rPr lang="en-GB" dirty="0"/>
              <a:t>Example- How do you represent these as probability?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3A27B2-C311-63B2-E437-BC3043932729}"/>
                  </a:ext>
                </a:extLst>
              </p:cNvPr>
              <p:cNvSpPr>
                <a:spLocks noGrp="1"/>
              </p:cNvSpPr>
              <p:nvPr>
                <p:ph idx="1"/>
              </p:nvPr>
            </p:nvSpPr>
            <p:spPr/>
            <p:txBody>
              <a:bodyPr/>
              <a:lstStyle/>
              <a:p>
                <a:pPr algn="l"/>
                <a:r>
                  <a:rPr lang="en-GB" b="0" i="0" u="none" strike="noStrike" dirty="0">
                    <a:solidFill>
                      <a:srgbClr val="212B32"/>
                    </a:solidFill>
                    <a:effectLst/>
                  </a:rPr>
                  <a:t>Alzheimer's disease is most common in people over the age of 65.</a:t>
                </a:r>
              </a:p>
              <a:p>
                <a:pPr algn="l"/>
                <a:r>
                  <a:rPr lang="en-GB" b="0" i="0" u="none" strike="noStrike" dirty="0">
                    <a:solidFill>
                      <a:srgbClr val="212B32"/>
                    </a:solidFill>
                    <a:effectLst/>
                  </a:rPr>
                  <a:t>The risk of Alzheimer's disease and other types of dementia increases with age, affecting an estimated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a:t>
                </a:r>
                <a14:m>
                  <m:oMath xmlns:m="http://schemas.openxmlformats.org/officeDocument/2006/math">
                    <m:r>
                      <a:rPr lang="en-GB" b="0" i="1" u="none" strike="noStrike" dirty="0" smtClean="0">
                        <a:solidFill>
                          <a:srgbClr val="212B32"/>
                        </a:solidFill>
                        <a:effectLst/>
                        <a:latin typeface="Cambria Math" panose="02040503050406030204" pitchFamily="18" charset="0"/>
                      </a:rPr>
                      <m:t>14</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65</m:t>
                    </m:r>
                  </m:oMath>
                </a14:m>
                <a:r>
                  <a:rPr lang="en-GB" b="0" i="0" u="none" strike="noStrike" dirty="0">
                    <a:solidFill>
                      <a:srgbClr val="212B32"/>
                    </a:solidFill>
                    <a:effectLst/>
                  </a:rPr>
                  <a:t> and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6</m:t>
                    </m:r>
                  </m:oMath>
                </a14:m>
                <a:r>
                  <a:rPr lang="en-GB" b="0" i="0" u="none" strike="noStrike" dirty="0">
                    <a:solidFill>
                      <a:srgbClr val="212B32"/>
                    </a:solidFill>
                    <a:effectLst/>
                  </a:rPr>
                  <a:t> people over the age of </a:t>
                </a:r>
                <a14:m>
                  <m:oMath xmlns:m="http://schemas.openxmlformats.org/officeDocument/2006/math">
                    <m:r>
                      <a:rPr lang="en-GB" b="0" i="1" u="none" strike="noStrike" dirty="0" smtClean="0">
                        <a:solidFill>
                          <a:srgbClr val="212B32"/>
                        </a:solidFill>
                        <a:effectLst/>
                        <a:latin typeface="Cambria Math" panose="02040503050406030204" pitchFamily="18" charset="0"/>
                      </a:rPr>
                      <m:t>80</m:t>
                    </m:r>
                  </m:oMath>
                </a14:m>
                <a:r>
                  <a:rPr lang="en-GB" b="0" i="0" u="none" strike="noStrike" dirty="0">
                    <a:solidFill>
                      <a:srgbClr val="212B32"/>
                    </a:solidFill>
                    <a:effectLst/>
                  </a:rPr>
                  <a:t>.</a:t>
                </a:r>
              </a:p>
              <a:p>
                <a:r>
                  <a:rPr lang="en-GB" b="0" i="0" u="none" strike="noStrike" dirty="0">
                    <a:solidFill>
                      <a:srgbClr val="212B32"/>
                    </a:solidFill>
                    <a:effectLst/>
                  </a:rPr>
                  <a:t>But around </a:t>
                </a:r>
                <a14:m>
                  <m:oMath xmlns:m="http://schemas.openxmlformats.org/officeDocument/2006/math">
                    <m:r>
                      <a:rPr lang="en-GB" b="0" i="1" u="none" strike="noStrike" dirty="0" smtClean="0">
                        <a:solidFill>
                          <a:srgbClr val="212B32"/>
                        </a:solidFill>
                        <a:effectLst/>
                        <a:latin typeface="Cambria Math" panose="02040503050406030204" pitchFamily="18" charset="0"/>
                      </a:rPr>
                      <m:t>1</m:t>
                    </m:r>
                  </m:oMath>
                </a14:m>
                <a:r>
                  <a:rPr lang="en-GB" b="0" i="0" u="none" strike="noStrike" dirty="0">
                    <a:solidFill>
                      <a:srgbClr val="212B32"/>
                    </a:solidFill>
                    <a:effectLst/>
                  </a:rPr>
                  <a:t> in every </a:t>
                </a:r>
                <a14:m>
                  <m:oMath xmlns:m="http://schemas.openxmlformats.org/officeDocument/2006/math">
                    <m:r>
                      <a:rPr lang="en-GB" b="0" i="1" u="none" strike="noStrike" dirty="0" smtClean="0">
                        <a:solidFill>
                          <a:srgbClr val="212B32"/>
                        </a:solidFill>
                        <a:effectLst/>
                        <a:latin typeface="Cambria Math" panose="02040503050406030204" pitchFamily="18" charset="0"/>
                      </a:rPr>
                      <m:t>20</m:t>
                    </m:r>
                  </m:oMath>
                </a14:m>
                <a:r>
                  <a:rPr lang="en-GB" b="0" i="0" u="none" strike="noStrike" dirty="0">
                    <a:solidFill>
                      <a:srgbClr val="212B32"/>
                    </a:solidFill>
                    <a:effectLst/>
                  </a:rPr>
                  <a:t> people with Alzheimer's disease </a:t>
                </a:r>
                <a:r>
                  <a:rPr lang="en-GB" dirty="0">
                    <a:solidFill>
                      <a:srgbClr val="212B32"/>
                    </a:solidFill>
                  </a:rPr>
                  <a:t>is </a:t>
                </a:r>
                <a:r>
                  <a:rPr lang="en-GB" b="0" i="0" u="none" strike="noStrike" dirty="0">
                    <a:solidFill>
                      <a:srgbClr val="212B32"/>
                    </a:solidFill>
                    <a:effectLst/>
                  </a:rPr>
                  <a:t>under the age of 65. This is called early- or young-onset Alzheimer's disease.</a:t>
                </a:r>
              </a:p>
              <a:p>
                <a:endParaRPr lang="en-GB" dirty="0"/>
              </a:p>
            </p:txBody>
          </p:sp>
        </mc:Choice>
        <mc:Fallback>
          <p:sp>
            <p:nvSpPr>
              <p:cNvPr id="3" name="Content Placeholder 2">
                <a:extLst>
                  <a:ext uri="{FF2B5EF4-FFF2-40B4-BE49-F238E27FC236}">
                    <a16:creationId xmlns:a16="http://schemas.microsoft.com/office/drawing/2014/main" id="{D03A27B2-C311-63B2-E437-BC3043932729}"/>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98EED8E-5513-4BE0-F2F1-984BC9077FE1}"/>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D1A3C695-7F07-5709-FDD5-6E164CC06E4A}"/>
              </a:ext>
            </a:extLst>
          </p:cNvPr>
          <p:cNvSpPr txBox="1"/>
          <p:nvPr/>
        </p:nvSpPr>
        <p:spPr>
          <a:xfrm>
            <a:off x="614878" y="6475255"/>
            <a:ext cx="4365298" cy="246221"/>
          </a:xfrm>
          <a:prstGeom prst="rect">
            <a:avLst/>
          </a:prstGeom>
          <a:noFill/>
        </p:spPr>
        <p:txBody>
          <a:bodyPr wrap="none" rtlCol="0">
            <a:spAutoFit/>
          </a:bodyPr>
          <a:lstStyle/>
          <a:p>
            <a:r>
              <a:rPr lang="en-GB" sz="1000" dirty="0">
                <a:latin typeface="Gill Sans MT" panose="020B0502020104020203" pitchFamily="34" charset="77"/>
              </a:rPr>
              <a:t>Source of the statistics: NHS, https://</a:t>
            </a:r>
            <a:r>
              <a:rPr lang="en-GB" sz="1000" dirty="0" err="1">
                <a:latin typeface="Gill Sans MT" panose="020B0502020104020203" pitchFamily="34" charset="77"/>
              </a:rPr>
              <a:t>www.nhs.uk</a:t>
            </a:r>
            <a:r>
              <a:rPr lang="en-GB" sz="1000" dirty="0">
                <a:latin typeface="Gill Sans MT" panose="020B0502020104020203" pitchFamily="34" charset="77"/>
              </a:rPr>
              <a:t>/conditions/</a:t>
            </a:r>
            <a:r>
              <a:rPr lang="en-GB" sz="1000" dirty="0" err="1">
                <a:latin typeface="Gill Sans MT" panose="020B0502020104020203" pitchFamily="34" charset="77"/>
              </a:rPr>
              <a:t>alzheimers</a:t>
            </a:r>
            <a:r>
              <a:rPr lang="en-GB" sz="1000" dirty="0">
                <a:latin typeface="Gill Sans MT" panose="020B0502020104020203" pitchFamily="34" charset="77"/>
              </a:rPr>
              <a:t>-disease/</a:t>
            </a:r>
          </a:p>
        </p:txBody>
      </p:sp>
    </p:spTree>
    <p:extLst>
      <p:ext uri="{BB962C8B-B14F-4D97-AF65-F5344CB8AC3E}">
        <p14:creationId xmlns:p14="http://schemas.microsoft.com/office/powerpoint/2010/main" val="361187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5CC0-843D-8514-0FFB-59B80B4B1F2D}"/>
              </a:ext>
            </a:extLst>
          </p:cNvPr>
          <p:cNvSpPr>
            <a:spLocks noGrp="1"/>
          </p:cNvSpPr>
          <p:nvPr>
            <p:ph type="title"/>
          </p:nvPr>
        </p:nvSpPr>
        <p:spPr/>
        <p:txBody>
          <a:bodyPr/>
          <a:lstStyle/>
          <a:p>
            <a:r>
              <a:rPr lang="en-GB" dirty="0"/>
              <a:t>Random variable</a:t>
            </a:r>
          </a:p>
        </p:txBody>
      </p:sp>
      <p:sp>
        <p:nvSpPr>
          <p:cNvPr id="3" name="Content Placeholder 2">
            <a:extLst>
              <a:ext uri="{FF2B5EF4-FFF2-40B4-BE49-F238E27FC236}">
                <a16:creationId xmlns:a16="http://schemas.microsoft.com/office/drawing/2014/main" id="{3E7FDE9E-21D8-6A02-5123-63A09B2A8478}"/>
              </a:ext>
            </a:extLst>
          </p:cNvPr>
          <p:cNvSpPr>
            <a:spLocks noGrp="1"/>
          </p:cNvSpPr>
          <p:nvPr>
            <p:ph idx="1"/>
          </p:nvPr>
        </p:nvSpPr>
        <p:spPr/>
        <p:txBody>
          <a:bodyPr/>
          <a:lstStyle/>
          <a:p>
            <a:pPr algn="l"/>
            <a:r>
              <a:rPr lang="en-GB" b="0" i="0" u="none" strike="noStrike" dirty="0">
                <a:solidFill>
                  <a:srgbClr val="000000"/>
                </a:solidFill>
                <a:effectLst/>
              </a:rPr>
              <a:t>A random variable is a variable that can take on different values randomly.</a:t>
            </a:r>
          </a:p>
          <a:p>
            <a:pPr algn="l"/>
            <a:r>
              <a:rPr lang="en-GB" b="0" i="0" u="none" strike="noStrike" dirty="0">
                <a:solidFill>
                  <a:srgbClr val="000000"/>
                </a:solidFill>
                <a:effectLst/>
              </a:rPr>
              <a:t>Random variables may be discrete or continuous. A discrete random variable has a ﬁnite or countably inﬁnite number of states.</a:t>
            </a:r>
          </a:p>
          <a:p>
            <a:pPr algn="l"/>
            <a:r>
              <a:rPr lang="en-GB" b="0" i="0" u="none" strike="noStrike" dirty="0">
                <a:solidFill>
                  <a:srgbClr val="000000"/>
                </a:solidFill>
                <a:effectLst/>
              </a:rPr>
              <a:t>Note that these states are not necessarily integers; they can also just be named states that are not considered to have any numerical value.</a:t>
            </a:r>
          </a:p>
          <a:p>
            <a:endParaRPr lang="en-GB" dirty="0"/>
          </a:p>
        </p:txBody>
      </p:sp>
      <p:sp>
        <p:nvSpPr>
          <p:cNvPr id="4" name="Slide Number Placeholder 3">
            <a:extLst>
              <a:ext uri="{FF2B5EF4-FFF2-40B4-BE49-F238E27FC236}">
                <a16:creationId xmlns:a16="http://schemas.microsoft.com/office/drawing/2014/main" id="{10744255-3596-46C8-916E-AC7D756EEB39}"/>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spTree>
    <p:extLst>
      <p:ext uri="{BB962C8B-B14F-4D97-AF65-F5344CB8AC3E}">
        <p14:creationId xmlns:p14="http://schemas.microsoft.com/office/powerpoint/2010/main" val="102669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8845-4140-58AE-DF09-5C7338D279BE}"/>
              </a:ext>
            </a:extLst>
          </p:cNvPr>
          <p:cNvSpPr>
            <a:spLocks noGrp="1"/>
          </p:cNvSpPr>
          <p:nvPr>
            <p:ph type="title"/>
          </p:nvPr>
        </p:nvSpPr>
        <p:spPr/>
        <p:txBody>
          <a:bodyPr/>
          <a:lstStyle/>
          <a:p>
            <a:r>
              <a:rPr lang="en-GB" dirty="0"/>
              <a:t>Probability distribution</a:t>
            </a:r>
          </a:p>
        </p:txBody>
      </p:sp>
      <p:sp>
        <p:nvSpPr>
          <p:cNvPr id="3" name="Content Placeholder 2">
            <a:extLst>
              <a:ext uri="{FF2B5EF4-FFF2-40B4-BE49-F238E27FC236}">
                <a16:creationId xmlns:a16="http://schemas.microsoft.com/office/drawing/2014/main" id="{72AD8F8C-77E5-83C6-3FEF-5DA60A4A6F54}"/>
              </a:ext>
            </a:extLst>
          </p:cNvPr>
          <p:cNvSpPr>
            <a:spLocks noGrp="1"/>
          </p:cNvSpPr>
          <p:nvPr>
            <p:ph idx="1"/>
          </p:nvPr>
        </p:nvSpPr>
        <p:spPr/>
        <p:txBody>
          <a:bodyPr/>
          <a:lstStyle/>
          <a:p>
            <a:pPr algn="l"/>
            <a:r>
              <a:rPr lang="en-GB" b="0" i="0" u="none" strike="noStrike" dirty="0">
                <a:solidFill>
                  <a:srgbClr val="000000"/>
                </a:solidFill>
                <a:effectLst/>
              </a:rPr>
              <a:t>A probability distribution describes how likely a random variable or set of random variables is to take on each of its possible states. </a:t>
            </a:r>
          </a:p>
          <a:p>
            <a:pPr algn="l"/>
            <a:r>
              <a:rPr lang="en-GB" b="0" i="0" u="none" strike="noStrike" dirty="0">
                <a:solidFill>
                  <a:srgbClr val="000000"/>
                </a:solidFill>
                <a:effectLst/>
              </a:rPr>
              <a:t>How we describe probability distributions depends on whether the variables are discrete or continuous.</a:t>
            </a:r>
          </a:p>
          <a:p>
            <a:endParaRPr lang="en-GB" dirty="0"/>
          </a:p>
        </p:txBody>
      </p:sp>
      <p:sp>
        <p:nvSpPr>
          <p:cNvPr id="4" name="Slide Number Placeholder 3">
            <a:extLst>
              <a:ext uri="{FF2B5EF4-FFF2-40B4-BE49-F238E27FC236}">
                <a16:creationId xmlns:a16="http://schemas.microsoft.com/office/drawing/2014/main" id="{833BF8D2-131A-AB5C-8CC1-684A880D982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Tree>
    <p:extLst>
      <p:ext uri="{BB962C8B-B14F-4D97-AF65-F5344CB8AC3E}">
        <p14:creationId xmlns:p14="http://schemas.microsoft.com/office/powerpoint/2010/main" val="131069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51376-05EA-B52C-BD6B-B164486C6BEB}"/>
              </a:ext>
            </a:extLst>
          </p:cNvPr>
          <p:cNvSpPr>
            <a:spLocks noGrp="1"/>
          </p:cNvSpPr>
          <p:nvPr>
            <p:ph type="title"/>
          </p:nvPr>
        </p:nvSpPr>
        <p:spPr/>
        <p:txBody>
          <a:bodyPr/>
          <a:lstStyle/>
          <a:p>
            <a:r>
              <a:rPr lang="en-US" dirty="0"/>
              <a:t>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76BD2A-11A0-9483-6F7A-AC1BB46CA009}"/>
                  </a:ext>
                </a:extLst>
              </p:cNvPr>
              <p:cNvSpPr>
                <a:spLocks noGrp="1"/>
              </p:cNvSpPr>
              <p:nvPr>
                <p:ph idx="1"/>
              </p:nvPr>
            </p:nvSpPr>
            <p:spPr/>
            <p:txBody>
              <a:bodyPr/>
              <a:lstStyle/>
              <a:p>
                <a:r>
                  <a:rPr lang="en-GB" dirty="0">
                    <a:effectLst/>
                  </a:rPr>
                  <a:t>The expression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m:t>
                    </m:r>
                  </m:oMath>
                </a14:m>
                <a:r>
                  <a:rPr lang="en-GB" dirty="0">
                    <a:effectLst/>
                  </a:rPr>
                  <a:t> denotes the probability that the event A is true.</a:t>
                </a:r>
              </a:p>
              <a:p>
                <a:r>
                  <a:rPr lang="en-GB" dirty="0">
                    <a:effectLst/>
                  </a:rPr>
                  <a:t>For example, </a:t>
                </a:r>
                <a:r>
                  <a:rPr lang="en-GB" dirty="0">
                    <a:solidFill>
                      <a:srgbClr val="FF0000"/>
                    </a:solidFill>
                    <a:effectLst/>
                  </a:rPr>
                  <a:t>A</a:t>
                </a:r>
                <a:r>
                  <a:rPr lang="en-GB" dirty="0">
                    <a:effectLst/>
                  </a:rPr>
                  <a:t> might be the logical expression “A patient has Alzheimer’s disease”.</a:t>
                </a:r>
              </a:p>
              <a:p>
                <a:r>
                  <a:rPr lang="en-GB" dirty="0">
                    <a:effectLst/>
                  </a:rPr>
                  <a:t>We require that </a:t>
                </a:r>
                <a14:m>
                  <m:oMath xmlns:m="http://schemas.openxmlformats.org/officeDocument/2006/math">
                    <m:r>
                      <a:rPr lang="en-GB" i="1" dirty="0" smtClean="0">
                        <a:effectLst/>
                        <a:latin typeface="Cambria Math" panose="02040503050406030204" pitchFamily="18" charset="0"/>
                      </a:rPr>
                      <m:t>0 ≤ </m:t>
                    </m:r>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a:t>
                </a:r>
              </a:p>
              <a:p>
                <a:pPr marL="0" indent="0">
                  <a:buNone/>
                </a:pPr>
                <a:endParaRPr lang="en-GB" dirty="0">
                  <a:effectLst/>
                </a:endParaRPr>
              </a:p>
              <a:p>
                <a:pPr marL="0" indent="0">
                  <a:buNone/>
                </a:pPr>
                <a:r>
                  <a:rPr lang="en-GB" dirty="0">
                    <a:effectLst/>
                  </a:rPr>
                  <a:t>Where</a:t>
                </a:r>
                <a:r>
                  <a:rPr lang="en-GB" dirty="0"/>
                  <a:t>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0 </m:t>
                    </m:r>
                  </m:oMath>
                </a14:m>
                <a:r>
                  <a:rPr lang="en-GB" dirty="0">
                    <a:effectLst/>
                  </a:rPr>
                  <a:t>means the person definitely does not have the condition, and </a:t>
                </a:r>
                <a14:m>
                  <m:oMath xmlns:m="http://schemas.openxmlformats.org/officeDocument/2006/math">
                    <m:r>
                      <a:rPr lang="en-GB" i="1" dirty="0" smtClean="0">
                        <a:effectLst/>
                        <a:latin typeface="Cambria Math" panose="02040503050406030204" pitchFamily="18" charset="0"/>
                      </a:rPr>
                      <m:t>𝑝</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𝐴</m:t>
                    </m:r>
                    <m:r>
                      <a:rPr lang="en-GB" i="1" dirty="0" smtClean="0">
                        <a:effectLst/>
                        <a:latin typeface="Cambria Math" panose="02040503050406030204" pitchFamily="18" charset="0"/>
                      </a:rPr>
                      <m:t>) = 1</m:t>
                    </m:r>
                  </m:oMath>
                </a14:m>
                <a:r>
                  <a:rPr lang="en-GB" dirty="0">
                    <a:effectLst/>
                  </a:rPr>
                  <a:t> means the patient definitely has the condition.</a:t>
                </a:r>
              </a:p>
              <a:p>
                <a:endParaRPr lang="en-US" dirty="0"/>
              </a:p>
            </p:txBody>
          </p:sp>
        </mc:Choice>
        <mc:Fallback>
          <p:sp>
            <p:nvSpPr>
              <p:cNvPr id="3" name="Content Placeholder 2">
                <a:extLst>
                  <a:ext uri="{FF2B5EF4-FFF2-40B4-BE49-F238E27FC236}">
                    <a16:creationId xmlns:a16="http://schemas.microsoft.com/office/drawing/2014/main" id="{C576BD2A-11A0-9483-6F7A-AC1BB46CA009}"/>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B72A73E-FF64-D546-5579-A57525478128}"/>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Tree>
    <p:extLst>
      <p:ext uri="{BB962C8B-B14F-4D97-AF65-F5344CB8AC3E}">
        <p14:creationId xmlns:p14="http://schemas.microsoft.com/office/powerpoint/2010/main" val="170677550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39425</TotalTime>
  <Words>2859</Words>
  <Application>Microsoft Macintosh PowerPoint</Application>
  <PresentationFormat>Widescreen</PresentationFormat>
  <Paragraphs>317</Paragraphs>
  <Slides>57</Slides>
  <Notes>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Slide Titles</vt:lpstr>
      </vt:variant>
      <vt:variant>
        <vt:i4>57</vt:i4>
      </vt:variant>
      <vt:variant>
        <vt:lpstr>Custom Shows</vt:lpstr>
      </vt:variant>
      <vt:variant>
        <vt:i4>1</vt:i4>
      </vt:variant>
    </vt:vector>
  </HeadingPairs>
  <TitlesOfParts>
    <vt:vector size="70" baseType="lpstr">
      <vt:lpstr>ＭＳ Ｐゴシック</vt:lpstr>
      <vt:lpstr>-webkit-standard</vt:lpstr>
      <vt:lpstr>Arial</vt:lpstr>
      <vt:lpstr>Arial</vt:lpstr>
      <vt:lpstr>Calibri</vt:lpstr>
      <vt:lpstr>Cambria Math</vt:lpstr>
      <vt:lpstr>Gill Sans MT</vt:lpstr>
      <vt:lpstr>Helvetica</vt:lpstr>
      <vt:lpstr>Helvetica Neue</vt:lpstr>
      <vt:lpstr>Open Sans</vt:lpstr>
      <vt:lpstr>Verdana</vt:lpstr>
      <vt:lpstr>CCSR</vt:lpstr>
      <vt:lpstr>PowerPoint Presentation</vt:lpstr>
      <vt:lpstr>Probability</vt:lpstr>
      <vt:lpstr>Mathematical notations </vt:lpstr>
      <vt:lpstr>Probability</vt:lpstr>
      <vt:lpstr>Example</vt:lpstr>
      <vt:lpstr>Example- How do you represent these as probability? </vt:lpstr>
      <vt:lpstr>Random variable</vt:lpstr>
      <vt:lpstr>Probability distribution</vt:lpstr>
      <vt:lpstr>Probability</vt:lpstr>
      <vt:lpstr>p(A ̅)</vt:lpstr>
      <vt:lpstr>Probability of a union of two events</vt:lpstr>
      <vt:lpstr>Joint probabilities</vt:lpstr>
      <vt:lpstr>Marginalisation</vt:lpstr>
      <vt:lpstr>Marginalisation</vt:lpstr>
      <vt:lpstr>Conditional probability</vt:lpstr>
      <vt:lpstr>Bayes Rule </vt:lpstr>
      <vt:lpstr>Example: medical diagnosis</vt:lpstr>
      <vt:lpstr>Example: medical diagnosis</vt:lpstr>
      <vt:lpstr>Example: medical diagnosis</vt:lpstr>
      <vt:lpstr>Example: medical diagnosis</vt:lpstr>
      <vt:lpstr>Independence</vt:lpstr>
      <vt:lpstr>Probability density function </vt:lpstr>
      <vt:lpstr>Continuous random variables</vt:lpstr>
      <vt:lpstr>Cumulative Distribution Function (cdf)</vt:lpstr>
      <vt:lpstr>Probability Density Function*</vt:lpstr>
      <vt:lpstr>Probability Density Function vs Cumulative Distribution Function </vt:lpstr>
      <vt:lpstr>pdf for the standard normal</vt:lpstr>
      <vt:lpstr>Mean</vt:lpstr>
      <vt:lpstr>Example: Expected value</vt:lpstr>
      <vt:lpstr>Bernoulli </vt:lpstr>
      <vt:lpstr>Binomial distribution</vt:lpstr>
      <vt:lpstr>Binomial distribution</vt:lpstr>
      <vt:lpstr>The multinomial and multinoulli distributions*</vt:lpstr>
      <vt:lpstr>Example*</vt:lpstr>
      <vt:lpstr>Gaussian (normal) distribution</vt:lpstr>
      <vt:lpstr>The standard normal distribution</vt:lpstr>
      <vt:lpstr>Multivariate Gaussian</vt:lpstr>
      <vt:lpstr>Information Theory</vt:lpstr>
      <vt:lpstr>Information Theory</vt:lpstr>
      <vt:lpstr>𝐼(𝑥)= − log 𝑝(𝑥) </vt:lpstr>
      <vt:lpstr>Shannon's entropy</vt:lpstr>
      <vt:lpstr>Example 1</vt:lpstr>
      <vt:lpstr>Example 2</vt:lpstr>
      <vt:lpstr>Example 3</vt:lpstr>
      <vt:lpstr>Conditional independence</vt:lpstr>
      <vt:lpstr>Markov chains</vt:lpstr>
      <vt:lpstr>Behaviour modelling using MC</vt:lpstr>
      <vt:lpstr>Example – daily activity monitoring</vt:lpstr>
      <vt:lpstr>Continuous remote monitoring – activity data</vt:lpstr>
      <vt:lpstr>Changes in activity patterns</vt:lpstr>
      <vt:lpstr>Open Discussion</vt:lpstr>
      <vt:lpstr>Review questions</vt:lpstr>
      <vt:lpstr>Q1. Entropy</vt:lpstr>
      <vt:lpstr>Q2. Overfitting</vt:lpstr>
      <vt:lpstr>Q3. Probability</vt:lpstr>
      <vt:lpstr>Acknowledgement</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261</cp:revision>
  <cp:lastPrinted>2018-10-01T18:07:26Z</cp:lastPrinted>
  <dcterms:created xsi:type="dcterms:W3CDTF">2015-10-05T13:27:19Z</dcterms:created>
  <dcterms:modified xsi:type="dcterms:W3CDTF">2025-12-29T20:13:07Z</dcterms:modified>
  <cp:category/>
</cp:coreProperties>
</file>